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3" r:id="rId5"/>
    <p:sldMasterId id="2147483685" r:id="rId6"/>
    <p:sldMasterId id="2147483697" r:id="rId7"/>
    <p:sldMasterId id="2147483661" r:id="rId8"/>
  </p:sldMasterIdLst>
  <p:notesMasterIdLst>
    <p:notesMasterId r:id="rId107"/>
  </p:notesMasterIdLst>
  <p:sldIdLst>
    <p:sldId id="256" r:id="rId9"/>
    <p:sldId id="257" r:id="rId10"/>
    <p:sldId id="259" r:id="rId11"/>
    <p:sldId id="258" r:id="rId12"/>
    <p:sldId id="385" r:id="rId13"/>
    <p:sldId id="386" r:id="rId14"/>
    <p:sldId id="387" r:id="rId15"/>
    <p:sldId id="286" r:id="rId16"/>
    <p:sldId id="344" r:id="rId17"/>
    <p:sldId id="336" r:id="rId18"/>
    <p:sldId id="337" r:id="rId19"/>
    <p:sldId id="338" r:id="rId20"/>
    <p:sldId id="339" r:id="rId21"/>
    <p:sldId id="284" r:id="rId22"/>
    <p:sldId id="301" r:id="rId23"/>
    <p:sldId id="303" r:id="rId24"/>
    <p:sldId id="388" r:id="rId25"/>
    <p:sldId id="268" r:id="rId26"/>
    <p:sldId id="304" r:id="rId27"/>
    <p:sldId id="390" r:id="rId28"/>
    <p:sldId id="389" r:id="rId29"/>
    <p:sldId id="340" r:id="rId30"/>
    <p:sldId id="334" r:id="rId31"/>
    <p:sldId id="269" r:id="rId32"/>
    <p:sldId id="270" r:id="rId33"/>
    <p:sldId id="271" r:id="rId34"/>
    <p:sldId id="272" r:id="rId35"/>
    <p:sldId id="295" r:id="rId36"/>
    <p:sldId id="283" r:id="rId37"/>
    <p:sldId id="341" r:id="rId38"/>
    <p:sldId id="351" r:id="rId39"/>
    <p:sldId id="261" r:id="rId40"/>
    <p:sldId id="300" r:id="rId41"/>
    <p:sldId id="342" r:id="rId42"/>
    <p:sldId id="262" r:id="rId43"/>
    <p:sldId id="335" r:id="rId44"/>
    <p:sldId id="267" r:id="rId45"/>
    <p:sldId id="277" r:id="rId46"/>
    <p:sldId id="414" r:id="rId47"/>
    <p:sldId id="415" r:id="rId48"/>
    <p:sldId id="289" r:id="rId49"/>
    <p:sldId id="311" r:id="rId50"/>
    <p:sldId id="312" r:id="rId51"/>
    <p:sldId id="367" r:id="rId52"/>
    <p:sldId id="307" r:id="rId53"/>
    <p:sldId id="343" r:id="rId54"/>
    <p:sldId id="275" r:id="rId55"/>
    <p:sldId id="366" r:id="rId56"/>
    <p:sldId id="327" r:id="rId57"/>
    <p:sldId id="315" r:id="rId58"/>
    <p:sldId id="313" r:id="rId59"/>
    <p:sldId id="352" r:id="rId60"/>
    <p:sldId id="353" r:id="rId61"/>
    <p:sldId id="357" r:id="rId62"/>
    <p:sldId id="362" r:id="rId63"/>
    <p:sldId id="364" r:id="rId64"/>
    <p:sldId id="363" r:id="rId65"/>
    <p:sldId id="365" r:id="rId66"/>
    <p:sldId id="372" r:id="rId67"/>
    <p:sldId id="358" r:id="rId68"/>
    <p:sldId id="359" r:id="rId69"/>
    <p:sldId id="360" r:id="rId70"/>
    <p:sldId id="361" r:id="rId71"/>
    <p:sldId id="392" r:id="rId72"/>
    <p:sldId id="417" r:id="rId73"/>
    <p:sldId id="418" r:id="rId74"/>
    <p:sldId id="378" r:id="rId75"/>
    <p:sldId id="396" r:id="rId76"/>
    <p:sldId id="398" r:id="rId77"/>
    <p:sldId id="413" r:id="rId78"/>
    <p:sldId id="397" r:id="rId79"/>
    <p:sldId id="400" r:id="rId80"/>
    <p:sldId id="383" r:id="rId81"/>
    <p:sldId id="402" r:id="rId82"/>
    <p:sldId id="399" r:id="rId83"/>
    <p:sldId id="403" r:id="rId84"/>
    <p:sldId id="404" r:id="rId85"/>
    <p:sldId id="405" r:id="rId86"/>
    <p:sldId id="380" r:id="rId87"/>
    <p:sldId id="407" r:id="rId88"/>
    <p:sldId id="395" r:id="rId89"/>
    <p:sldId id="408" r:id="rId90"/>
    <p:sldId id="409" r:id="rId91"/>
    <p:sldId id="420" r:id="rId92"/>
    <p:sldId id="421" r:id="rId93"/>
    <p:sldId id="375" r:id="rId94"/>
    <p:sldId id="345" r:id="rId95"/>
    <p:sldId id="346" r:id="rId96"/>
    <p:sldId id="347" r:id="rId97"/>
    <p:sldId id="348" r:id="rId98"/>
    <p:sldId id="308" r:id="rId99"/>
    <p:sldId id="309" r:id="rId100"/>
    <p:sldId id="382" r:id="rId101"/>
    <p:sldId id="411" r:id="rId102"/>
    <p:sldId id="412" r:id="rId103"/>
    <p:sldId id="384" r:id="rId104"/>
    <p:sldId id="391" r:id="rId105"/>
    <p:sldId id="422" r:id="rId10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6D7915-A3DD-4D9B-A008-9EDA6A3D3BE5}">
          <p14:sldIdLst>
            <p14:sldId id="256"/>
            <p14:sldId id="257"/>
            <p14:sldId id="259"/>
            <p14:sldId id="258"/>
            <p14:sldId id="385"/>
            <p14:sldId id="386"/>
            <p14:sldId id="387"/>
            <p14:sldId id="286"/>
            <p14:sldId id="344"/>
            <p14:sldId id="336"/>
            <p14:sldId id="337"/>
            <p14:sldId id="338"/>
            <p14:sldId id="339"/>
            <p14:sldId id="284"/>
            <p14:sldId id="301"/>
            <p14:sldId id="303"/>
            <p14:sldId id="388"/>
            <p14:sldId id="268"/>
            <p14:sldId id="304"/>
            <p14:sldId id="390"/>
            <p14:sldId id="389"/>
            <p14:sldId id="340"/>
            <p14:sldId id="334"/>
            <p14:sldId id="269"/>
            <p14:sldId id="270"/>
            <p14:sldId id="271"/>
            <p14:sldId id="272"/>
            <p14:sldId id="295"/>
            <p14:sldId id="283"/>
            <p14:sldId id="341"/>
            <p14:sldId id="351"/>
            <p14:sldId id="261"/>
            <p14:sldId id="300"/>
            <p14:sldId id="342"/>
            <p14:sldId id="262"/>
            <p14:sldId id="335"/>
            <p14:sldId id="267"/>
            <p14:sldId id="277"/>
            <p14:sldId id="414"/>
            <p14:sldId id="415"/>
            <p14:sldId id="289"/>
            <p14:sldId id="311"/>
            <p14:sldId id="312"/>
            <p14:sldId id="367"/>
            <p14:sldId id="307"/>
            <p14:sldId id="343"/>
            <p14:sldId id="275"/>
            <p14:sldId id="366"/>
            <p14:sldId id="327"/>
            <p14:sldId id="315"/>
            <p14:sldId id="313"/>
            <p14:sldId id="352"/>
            <p14:sldId id="353"/>
            <p14:sldId id="357"/>
            <p14:sldId id="362"/>
            <p14:sldId id="364"/>
            <p14:sldId id="363"/>
            <p14:sldId id="365"/>
            <p14:sldId id="372"/>
            <p14:sldId id="358"/>
            <p14:sldId id="359"/>
            <p14:sldId id="360"/>
            <p14:sldId id="361"/>
            <p14:sldId id="392"/>
            <p14:sldId id="417"/>
            <p14:sldId id="418"/>
            <p14:sldId id="378"/>
            <p14:sldId id="396"/>
            <p14:sldId id="398"/>
            <p14:sldId id="413"/>
            <p14:sldId id="397"/>
            <p14:sldId id="400"/>
            <p14:sldId id="383"/>
            <p14:sldId id="402"/>
            <p14:sldId id="399"/>
            <p14:sldId id="403"/>
            <p14:sldId id="404"/>
            <p14:sldId id="405"/>
            <p14:sldId id="380"/>
            <p14:sldId id="407"/>
            <p14:sldId id="395"/>
            <p14:sldId id="408"/>
            <p14:sldId id="409"/>
            <p14:sldId id="420"/>
            <p14:sldId id="421"/>
            <p14:sldId id="375"/>
            <p14:sldId id="345"/>
            <p14:sldId id="346"/>
            <p14:sldId id="347"/>
            <p14:sldId id="348"/>
            <p14:sldId id="308"/>
            <p14:sldId id="309"/>
            <p14:sldId id="382"/>
            <p14:sldId id="411"/>
            <p14:sldId id="412"/>
            <p14:sldId id="384"/>
            <p14:sldId id="391"/>
            <p14:sldId id="4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A9D"/>
    <a:srgbClr val="C320E4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3634" autoAdjust="0"/>
  </p:normalViewPr>
  <p:slideViewPr>
    <p:cSldViewPr snapToGrid="0">
      <p:cViewPr varScale="1">
        <p:scale>
          <a:sx n="66" d="100"/>
          <a:sy n="66" d="100"/>
        </p:scale>
        <p:origin x="12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73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presProps" Target="pres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viewProps" Target="viewProp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theme" Target="theme/theme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E20646-FE96-4243-8FFE-C99177305D8E}" type="datetimeFigureOut">
              <a:rPr lang="en-CA" smtClean="0"/>
              <a:t>2023-06-02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67AB828-A864-4F5A-A2AF-E4CBBFB412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05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eacae101b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2eacae101b_3_62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0" tIns="94920" rIns="94920" bIns="94920" anchor="t" anchorCtr="0">
            <a:noAutofit/>
          </a:bodyPr>
          <a:lstStyle/>
          <a:p>
            <a:pPr>
              <a:buSzPts val="1100"/>
            </a:pPr>
            <a:endParaRPr lang="en-CA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we can control which way the current flows through the motor</a:t>
            </a:r>
          </a:p>
          <a:p>
            <a:r>
              <a:rPr lang="en-CA" dirty="0"/>
              <a:t>Model switches with transistors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3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Problem with changing voltage quickly</a:t>
            </a:r>
          </a:p>
          <a:p>
            <a:r>
              <a:rPr lang="en-CA" dirty="0"/>
              <a:t>Current needs time to change</a:t>
            </a:r>
          </a:p>
          <a:p>
            <a:r>
              <a:rPr lang="en-CA" dirty="0"/>
              <a:t>Results in Voltage Spikes if the current has nowhere to go -&gt; damage transistors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3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Recall PN junctions and photoconductive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204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47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613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 provide a quick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10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44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24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will talk more about Faraday’s Law tomorrow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89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Reference spikes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AB828-A864-4F5A-A2AF-E4CBBFB41210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590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65EE-4B13-74D8-2F26-EF89D5B5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2A037-ADEC-7ED0-871B-36546ADEC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095EE-301F-AD88-0618-BB64D07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DD00-6221-4F5A-AEA8-0ADE5409C598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D5D72-389B-AD54-4030-0786E79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F592-B658-B9AC-4382-71063B15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10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9219-20C3-9FA3-3C48-2C6DA195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05B24-0463-3398-0F6A-3FEFEDB0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B221-0DF7-905C-1AA9-2AE0BBF2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74E9-9742-45C0-8565-89F3BD2E77BF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EA8BB-3FBB-C4A7-CFDC-02FFC1B2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53BD-4D98-2E14-FAC6-6B9029E5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284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FEDDE-836A-C407-98E5-B3D1D3276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36DB8-95DB-E657-78FD-88296A072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0ABB-43A7-52A6-45B7-00BE6E54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E1BB-63E9-4282-80A8-41DB94FE51F5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52155-73D2-300C-6257-5B390357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A7B6-F43D-8520-C9EB-7017728B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555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958850" y="593367"/>
            <a:ext cx="1051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1"/>
          </p:nvPr>
        </p:nvSpPr>
        <p:spPr>
          <a:xfrm>
            <a:off x="958850" y="1536633"/>
            <a:ext cx="47899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0312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021AAF-80F6-4558-A20D-D984F3A1B2E2}"/>
              </a:ext>
            </a:extLst>
          </p:cNvPr>
          <p:cNvCxnSpPr>
            <a:cxnSpLocks/>
          </p:cNvCxnSpPr>
          <p:nvPr userDrawn="1"/>
        </p:nvCxnSpPr>
        <p:spPr>
          <a:xfrm>
            <a:off x="958850" y="1435100"/>
            <a:ext cx="10515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7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CC9E-25B9-4631-8A55-CA887FCB4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DB1C5-1A99-405A-BBDD-B2360A0D4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A5DEE-32AD-4441-AE05-A2C71A05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8DADD-A4CA-420A-A7CF-A860A662286C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D139-2AE7-45CA-B862-7D5E3E50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F33E-07A6-4E20-A720-DDF43E4A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41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B719-0005-44DA-BDD1-789E0FF4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5B0A2-2088-4048-B509-1CA56550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1A3D-744D-4673-A9BC-FB7F84E7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1902-769A-4508-B922-B853A4BBFC00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8149-DFA4-461C-80A0-2043D1E3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5F10-E65E-4F69-A0F0-B800457F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566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457C-B5AD-408F-8FBB-61DBA0F5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BBD5-4525-4FF4-B8EE-1B601FB0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1A91-CDA4-48A7-9E94-1A5EA7E1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CFA6-6DBE-4801-98F8-8D3D2CB3C8F3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97858-1CDC-4CBF-A715-AB90BAA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30287-4A3A-4124-B2B9-BA52E7FC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894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6234-A24E-40E8-94CC-7CA2C628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99C7-5F04-46C2-A8E0-7A732383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66A1A-13A0-48A3-AC59-972FAEB4A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3613F-DBDF-49CD-B1CD-80664E09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118B-2443-4415-BBEA-19DABDC535E5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9B757-143F-47A9-AA7A-3E9EC1FA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ED4D6-2454-47AC-8862-C1D7FF33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100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D4A8-0195-4FD2-B1E0-3E1C93A2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E363F-D04F-48E0-935B-EAF8B5EA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32E58-680C-4264-8C01-B5B48A0E6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EEE20-93BB-434A-96B8-4BBDFFAE1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8F5E4-5836-4706-B0D7-BFDF05C5C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AF6DF-8ABF-467A-A8B3-2AE8ABEF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7E1F-097F-4039-8D7A-E8C92192EC92}" type="datetime1">
              <a:rPr lang="en-CA" smtClean="0"/>
              <a:t>2023-06-02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9315D-A6DF-414E-BE10-90B90B170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295C8C-24A2-428A-B410-89713A57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739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9AD4-DB24-4ADC-80BA-CD808740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D9AF6-9C35-4A02-BED0-A5F8ED16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19BE-CF29-4A85-A4A0-997FC99B6CD9}" type="datetime1">
              <a:rPr lang="en-CA" smtClean="0"/>
              <a:t>2023-06-02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A6DEA-6672-4D0A-AC22-252AC4B0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C90F5-7424-4006-81B4-1A26141E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184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38E1E-237F-41A4-A092-AF489880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ACB5B-5884-466E-9A27-6C5D2409B1EF}" type="datetime1">
              <a:rPr lang="en-CA" smtClean="0"/>
              <a:t>2023-06-02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9CD53-384C-4C29-BF52-0FADE03C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3CFFC-D174-4672-A8E7-AE1335DD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41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FFE6-E789-6819-1117-BCF98441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2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AC4D-84F6-76A2-2C17-11A29AA3E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10515600" cy="46291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C323-DDCD-10D4-74AB-AFEFB5EA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5213-D3C2-48D3-802A-71215428B4A8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6AFBC-DEE0-7F7B-6B81-502233961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6E9A-4662-59BB-1B3E-8AF29E2D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218E9D-44E4-4F67-BAD0-AFEEC5806FE7}"/>
              </a:ext>
            </a:extLst>
          </p:cNvPr>
          <p:cNvCxnSpPr>
            <a:cxnSpLocks/>
          </p:cNvCxnSpPr>
          <p:nvPr userDrawn="1"/>
        </p:nvCxnSpPr>
        <p:spPr>
          <a:xfrm>
            <a:off x="882650" y="1435100"/>
            <a:ext cx="10515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39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048E-CCC3-4735-B636-F3883EF3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7AA9-49F1-462C-95DE-0997BE96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82A7-AAA3-4A7A-9EFE-4F5E65BE9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A5D1E-478C-4CD1-A867-47ACE879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A0C5-BFDA-474D-933D-6B23784365E9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DD9E7-AEDD-489F-840D-FF843469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82955-A115-4539-9FBC-F39000C6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71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4AFD-6CEC-441E-8CC6-7C1224FF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70ADE-D122-45AB-8CAE-D2A299595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559D-643C-4DF7-8308-10E0364C0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8515B-F238-4474-A32F-79618156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0EE47-0A13-461E-A00E-5E67E2B0DAB2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A9DC3-CB3C-40E4-B528-D5A72538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2712-2862-487A-A892-9D2D112E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431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28ED-5274-4E0F-9D92-D4A7527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7276-14B9-4ED8-8E81-A9BDCF6B9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D341-B8B3-4CC3-BCAF-5D7BE4CE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23E5-9A17-4A86-8B0F-EB6543510449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0AC8-EA6D-452A-B97A-E9C1D74F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FDA63-17FD-4616-A50A-0137798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738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7B4A1-B4CA-4BAA-ABFD-ADCC2C0BE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857B5-7791-46E7-B391-99170645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4F442-760C-4B4F-942C-E9BDF3F8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64281-B4DD-4C56-9558-89B09B257EE4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E1810-7941-4C27-8E88-EDCC8A53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BD85C-E01A-41FB-986A-5E6D7AA6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964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186E-EA35-429C-B013-D95029FAB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5FEAD-C919-49A0-8CDD-FA759780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645A-8D0F-4B57-A376-597C8014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5F37-AE7A-4DAF-B06F-77E77D2ABD69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F0138-F020-459F-A416-C03CEB8B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6C07-3A51-4F1E-8228-C902979D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77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312B-55EF-4E33-9C82-451933F2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9E94-D94D-4041-811C-1ACD3DA8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6BF39-07AC-4CA2-8B29-0C85C6A6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8FEE-29C0-4CB2-8F99-314255F5A200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EFDAD-FD7B-467E-8D5A-DA7E3B3A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14506-05FD-4F19-974A-E3C5C3F6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205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D45F-52BA-4A1E-9F38-DABD1195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1D2D5-F3C0-43A8-8A7A-88C702382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59D53-67EB-4290-8C2A-FDCC8317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ABC8-19A1-4DEB-9A69-4F1EAC191ADF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005B-34E3-4A5D-8063-E951E0EC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D7421-C207-4A54-B014-41B145A8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730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D05E-6A06-4E28-9B7D-4DEE8CE8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D95B-8AC3-4E63-97D6-581121E8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C2343-DC99-4907-83B5-31DD22DCE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60FE-EA24-4C0A-9F11-E8F28FB5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C4EA-6C89-42E6-ADD4-400248270DCC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9E5EA-3DB0-4BEA-972E-C231BA13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B7FF-C181-4517-9CA6-9A6A899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782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F954-8931-4738-9B70-8A320FFA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A8054-237A-4A81-A0D2-584DFCFB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AB1E-3870-48ED-973B-55141C471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09F8B-7895-4CC1-AAC7-EBA1FBBB7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37114-2FAE-4EBB-9619-2A543B47D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C6D84-57A0-4E91-907E-A56ED73E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84C87-6B1F-4CA6-A6BE-00936D858D58}" type="datetime1">
              <a:rPr lang="en-CA" smtClean="0"/>
              <a:t>2023-06-02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C2F57-FB24-468D-8394-A32EBEA7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0627C-4A06-47EB-B2C9-53A5C949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722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54E0-661F-476B-B97C-5AF0F650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6BD9F-4859-46D4-8B11-53A334B1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5413-6756-42F4-A9CE-DB51A582EF5D}" type="datetime1">
              <a:rPr lang="en-CA" smtClean="0"/>
              <a:t>2023-06-02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D1E3D-25C5-4CA9-8265-D44C1FF8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9CBD2-257C-4504-BAF8-C7989F4E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7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33D8-A54D-B554-D038-6253471B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7D05B-6799-0C21-8278-FAF247F0E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B762-7FDF-A444-4410-59FB787F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9993-83CC-43AA-AE31-68AC0648748F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28E57-ACC2-B86D-8C80-7061AAFF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5097-AEF0-064D-5276-2FF1CA5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9569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848AD-5B0C-411D-BA4F-9B8A7D71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499D-8ADD-41DD-ABAA-AFA6BF725BDE}" type="datetime1">
              <a:rPr lang="en-CA" smtClean="0"/>
              <a:t>2023-06-02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49DCF-77CE-46AB-9827-9F279A3A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BACB6-5785-4C73-A3BF-65C1A5C8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395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9FC9-03E6-4466-B8D7-9F1BCF39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2A34-BB08-489C-8A7F-1778265D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7DDC4-656A-42B5-AF0D-9235A274A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0B2A1-E60C-4289-A36A-330716AB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E64A-2591-4A07-8606-C0B8DF751661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AAC6F-818E-4477-8E24-893AFACC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C7FF7-6021-48AD-9A69-206CDB11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5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E0F7-544B-4FFE-A1D3-4614A27A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541E-FB09-433E-9897-327FDE86F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40757-A33A-4BAE-8256-783E6EC6F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18EC0-3C66-4119-9CBD-DDEBEAD3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282-6576-46EC-8973-D312D19F5B42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8628-EFC8-44EF-9E12-D5B30743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97B88-E9C3-4654-8C05-8246CD1E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7756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FBE5-7D11-48EA-9EF9-B304FCA4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AD98-BEA0-49C4-B8A6-D00237262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BCAAB-822B-4664-852E-2F73E90E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A037-F35B-49A6-9C16-7E86D0E7726B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B7F78-FAFF-43F9-AEAF-25E1A7B0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A61D-DFCB-4210-8FE9-3A14512B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558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FF00-E5F5-483B-8805-37586049B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663E6-BC6C-484E-83C5-31C0D4A6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1516-ABBB-44A6-8080-DC5B5A55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96371-6CE8-4622-9772-E1E01F98A2AC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D7124-6386-4C63-BD68-8E3DFFBB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45BDF-4734-436C-8ADE-438F7BF6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8579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E971-56A2-44FF-8FBF-F9C8F58B4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00FDC-5C89-4E32-9CBE-01D300341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671B-3047-4772-84D0-13328308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A9B5-945D-46D8-9C93-085204E31F56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F211E-EAF4-4C4E-9AE8-093E3AA3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AE6F5-A23C-434D-9E8F-FEB34531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181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B167-A7D3-451B-AC1D-79DB64F0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A9E1-2559-4466-99FD-206164A0E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7AAFB-CA51-430E-8616-E529D8E7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78D0-B3D0-4A82-BA33-2C5E503767E1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DCE69-710C-4FE0-86CB-9310919C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FAF30-1E5E-4FD3-87D6-BE1C9B98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623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C042-7B37-49A8-9613-1F0AC473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89D34-C32A-4ADD-8EAF-05D341857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3FAC0-7F01-41CF-AF58-356A75CD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FADF-C63C-4ED4-998A-63795C1C596D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2AA1D-FC38-4478-A86B-F6CBFB77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CD25-2226-40C3-92CC-3746FDE9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5243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3D94-BE57-48C5-A8DC-51E56A33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28CD-FAD4-4F26-BE4C-196D250F2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8C1A-F304-48CF-AA97-A7E957E84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3754E-1FA3-4622-94F8-F22A21E2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48CD0-3672-454E-9D74-19E870097460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B7DC2-05FC-47D0-98CD-AA08B916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6B7C6-6636-433C-86CF-33506AA6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864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2164-122A-40C7-9C6E-9F24AF9E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30A95-6FD6-46DC-BC32-79D603EA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4D52D-793F-4E26-AD7F-626DF9B60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1AED8-A128-47D3-B7F1-1851D194D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A0E2C-C10F-438F-97F7-280851CDB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AB830-036A-4201-AE77-C1B9E8ACE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B5A88-C69D-4632-8A78-0D42026A75E1}" type="datetime1">
              <a:rPr lang="en-CA" smtClean="0"/>
              <a:t>2023-06-02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8EC98-C924-4B21-88F7-E3ABC811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3F2B7-8A7C-4D0A-A46C-2BC27E8B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8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C9C-7781-ADD4-DF71-836238EF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6F73-C5E0-815A-E28E-32ACAAB1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44F0-3DF4-55F3-D1E4-C99D7D7D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CF613-B77C-1751-38D4-5D4758D6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82B4F-ABD3-441C-BDAC-092446B115F5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8E62C-F283-C2D1-B6AF-D6C3045E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CA437-3466-9E8C-8D7C-753729E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3479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B945-8C44-46F9-9D0E-410C1B3D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F8BBC-9FAC-4C99-973F-9F3F5180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26BF-80DB-4FCB-9FDD-DE0A074199AF}" type="datetime1">
              <a:rPr lang="en-CA" smtClean="0"/>
              <a:t>2023-06-02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D906-AA44-480D-BC11-743F6784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F2E46-0870-439A-817C-9F39B0E7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86786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BC607-12C4-4028-A467-DFE6374F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E51D-CC56-49D5-8562-92B2343DE134}" type="datetime1">
              <a:rPr lang="en-CA" smtClean="0"/>
              <a:t>2023-06-02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E75FF-AABA-485C-AE01-A05F8969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DB87-C9DE-45D7-94C7-DF4205D6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819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909C-22A9-4A3E-B03F-7706BD7F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15C40-12ED-4DFC-A684-15BDB073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C8127-6A22-4DAC-ADC6-13491D48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60A7C-1836-485F-8B0D-D142BF16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6744-FB11-479E-9847-61B9F6917E3A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96B07-6232-48A1-AE35-218BD8B7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234D5-B1CC-4F06-8017-AF18683D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7427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CCD0-71F9-45A3-9003-6121B161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A6964-764B-415E-8CD9-4A8A7628A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A754D-53E2-4A16-A01D-D9152137E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11E38-E408-41A0-8750-3EBD52C18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7C7E-5A44-49B1-A614-4C25D834329C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CDAE-E3CE-4EBC-A8B9-9FDCDC74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38034-FD78-4421-A05E-7F9C90C3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21800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8565-F7C8-4956-B2A5-2850DFC6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C95AD-30FA-4BF3-8DEC-E48500C68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545B-D632-4D56-A517-6B936B58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3DDE-3F65-43B5-82C0-96C6F9B57E84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9CFBB-41EE-463C-9348-E788575E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C8C0-6830-4B7D-870C-A522BDDF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3747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0A7A1-0892-4195-B45F-A4DBFE8E3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F4ECC-4B71-4FA4-9316-D6F549837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7088-0A83-44DD-AA81-290A2EBC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55A-C2D7-467F-9590-C3C939BEFCD5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9A93-9766-4ECC-B4AC-27BA5C47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949DC-5223-420A-8D45-45B34F7C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35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77CB-039B-4493-A345-4E3C6B1A3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19A03-C044-4479-8A2B-4CF3630DA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8B0BA-C5DF-4C13-AAB8-C4E17C83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8F43-916C-473A-92A7-2375BEF77FF3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D576F-4D24-4F3C-AE6A-BF10D953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1370-7251-4797-8FE5-FB7894EB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3473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F92B-A2BD-41D5-B8DE-4DBE9C9B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E24E-10B1-47CF-ABE7-B1E48F79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810F-4757-4B71-9930-B592711A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3A50-F773-4027-8840-315DF3C107CB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69A87-A963-44A4-BFA3-7C55ED40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99824-14E3-4F4E-9507-AC87BB24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642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A9FD-9BFF-4E64-B267-C9D31289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DFB5E-5335-46B3-AEC0-71623AE4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E1AE-2463-476F-882B-5AEB695C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E4258-0562-45B6-989F-8BC5D59F838F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E7F4D-DF91-49DC-ACA2-659DC1E9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DA9B-8E01-4C9E-B0A1-68D9F53F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70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1B31-0C5D-4DCF-9681-20B43B0B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5F88-6C10-4EA1-A32A-6F1352589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9260B-9BB8-4E85-B9FC-31F2DF89E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AD9D7-5873-4D8D-9F9A-18EBBAEC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109F-83F4-4195-9173-42D0E5E9C847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1164F-DCD8-49B1-AAAF-AEBA6081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789E6-5D01-4378-8596-0A115801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04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2C68-A9D1-EF3F-AA54-DFA70505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13750-CC99-408E-F14F-CD6BBB456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77E36-1178-E2AA-C4AE-30EF395FC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1A555-BFB5-55C5-7FD0-4FBE71BAB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CDC1C-86D3-3793-4653-C43276B85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4F1AF-5670-7291-A036-9D859F12E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47775-7B09-46B9-BC0A-397DEF7746B4}" type="datetime1">
              <a:rPr lang="en-CA" smtClean="0"/>
              <a:t>2023-06-02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E4E2F-CED1-9F45-F5A6-59A4EB0E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FD31D-E780-7EAA-D733-20BF3DF2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991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9F2E-31CD-42EC-9D8C-7BBB326D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4F45-5ACC-4297-8638-CD4B09E34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00972-B441-4BB0-9BBC-E9C22C192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C2B01-B7F6-495F-A571-ADD48D4D9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461B-470D-42C0-BF86-51348A89C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CA6EAC-73D3-4CBC-A191-CD1446F0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105A-006E-4085-B751-55E8061278C8}" type="datetime1">
              <a:rPr lang="en-CA" smtClean="0"/>
              <a:t>2023-06-02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004C3-341E-442B-A5E4-8B9C4EE9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9B06C-4F73-4391-8D42-ABFDC352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571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A3D0-8F40-4526-8A58-CB443175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A265E-6A06-4552-A7C1-296D82CF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1180-0A05-45F3-92D8-BB605D192F20}" type="datetime1">
              <a:rPr lang="en-CA" smtClean="0"/>
              <a:t>2023-06-02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0373E-5CFD-4C77-AB1F-6E13BE6C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7EA4F-078F-47AC-B479-0F08D1F3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05163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F4807-8933-4C24-A588-BE7E7984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484B-2227-48F8-AF8B-2B4922FEF066}" type="datetime1">
              <a:rPr lang="en-CA" smtClean="0"/>
              <a:t>2023-06-02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FEE4D-B0A7-4C06-8A27-D9E4D5B2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A00A8-065C-40F9-9C1C-62EE6D89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717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80F9-70F5-4C1E-A4DB-EFDCE793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417D-F9FB-4960-A689-971B7E01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D8FF1-2120-4EF4-A5B0-C48AF66E2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1B790-BE07-4CAE-B873-36E0D187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3A68-1E0C-4F3D-B35F-22D476BE3A13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1A577-174E-4154-9C9C-A1BEC695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278FB-813D-4252-82B7-036FB3EF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3757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6EEC-DCEA-4D64-AC57-2026C52B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BA17D-BC36-4175-BD26-B93876436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4460E-DB8A-4F2A-B90C-D4592798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74FB6-4E3B-4673-A567-161670A4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6E54-B319-407F-98EF-2D18C0A0D313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90717-609E-40F4-A8CA-E4DBD76B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1B308-5C0B-4176-847C-E1045DF2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5403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F85E-4068-4541-85F1-5710C881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626EC-D5F4-45E9-9225-797086DD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7C9FC-6800-4389-A088-95338CC4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F99-A882-409F-9FB8-1443EE9F978C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60AF6-9AC8-4654-AAC6-243B1A93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C978-66CE-4C87-8A6A-F0AADF0F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4260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B4FF9-B2B6-415C-9DD9-B515E8C81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01282-8C5B-45A2-8A37-077F80740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1B371-D7D5-4AAB-971B-CFEFC29F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DEE2-DBC7-49D8-9B91-497044912190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2D0E-F9D9-44DD-99D7-CB9774AD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D048-D51C-4059-A205-D8A4D47A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37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9D19-F8B7-6424-B920-F35ED4BC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4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60891-E580-6EBE-E469-1307FCBD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A7C24-D5A5-4320-A85B-6C68D14FE49D}" type="datetime1">
              <a:rPr lang="en-CA" smtClean="0"/>
              <a:t>2023-06-02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33E8D-7982-C9E7-E92D-C7D3FC0C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C1768-BE3A-8F5C-39AA-945E9710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196FDB-59B2-46E2-A4A7-992155FEFC4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73200"/>
            <a:ext cx="10515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22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067F5A-1D12-E563-6E9B-55461D1B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D762-5F73-49CD-A917-E7FF5A4EF8E5}" type="datetime1">
              <a:rPr lang="en-CA" smtClean="0"/>
              <a:t>2023-06-02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8806F-318F-4A67-D3AF-A7C59E74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E3A6C-3160-414B-5FE9-EDB2446D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04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7F7C-AF95-B635-C083-D0B38569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0D27-E545-1311-E607-B21A5129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BA41B-B8BD-9C85-E922-9BBC5D67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85FA4-733E-71D2-754F-F50CA745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6AC6-B2D9-4E47-870F-7633D4579CD0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86CA9-3BBA-2A7B-D0EE-6632C23D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1830F-225B-610E-D2A6-9243FFF8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05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A35D-5E81-FAF3-1541-FBF44394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43F96-2B9B-3859-BF0E-F1A90156D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7F82E-5123-ABFD-16A0-D89F06174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CD88-6896-B756-48A3-677364CF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7B8C-186D-41A2-A2BF-909A2DFD4A9E}" type="datetime1">
              <a:rPr lang="en-CA" smtClean="0"/>
              <a:t>2023-06-02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37D09-9D87-87BE-FC1A-7DD1A7F0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1BDB3-D674-6BE5-ADC6-9AAB9E82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46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AC89B-01D1-041A-8084-7FC1AB33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2461-EFA3-524E-4915-01945CCA0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5B6A-FE53-69BC-1A82-337A97D3D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85E1F-1323-46AB-8C48-A62897F357C0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5FB1-261A-03B1-2782-0A7D57C9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509CB-1A02-56BF-4EDA-8CF91469A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937E-590D-4E02-BCF7-186B5F40C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81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9C4E4-B368-40E9-AF96-1C4757E3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93927-B874-4F37-B51C-CA13D534F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F5C07-855C-4CC9-B629-1144ACF56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D123-6511-418A-969B-CE2295C4DC7A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988D7-820D-4098-93CD-D2C22505C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EE78-9833-40B6-937C-9F6FB4EBA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B565F-6A61-451B-9FD7-8A207F10F6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70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C47F-0D4E-4976-AFC8-D9EC158B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C02A5-74F1-49FA-8626-FFBAA748A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5BBC-E990-41FD-9BE8-1CD2DF25D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AC28-76A2-4A99-8830-F6A21E2C22E2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3268-438B-44BB-A246-9D979A79B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44EA-AC17-4E94-9E8E-C53C1B16F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8862A-7665-4FFF-B238-F1DAB0F25D2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4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9669D-F52F-476C-B19F-0545158A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E9325-B28C-4C80-A7F7-0AAB5C97C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AEA03-E74E-4B0D-B203-234B5E2E8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77256-0230-4F66-9F78-3053719C0A08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129EE-AE38-45DE-8546-B3F8C1ADD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64076-1D60-4C29-8AAB-1108F4CE1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89FD-145C-4526-A83A-7F3012D162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36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80E69-E5E3-460F-9657-1942FC3D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1008D-A8FD-4490-9B1A-E1899D39A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50085-5613-474C-9E0C-C163839D9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6132-18EC-4AE1-A945-92E0464805C7}" type="datetime1">
              <a:rPr lang="en-CA" smtClean="0"/>
              <a:t>2023-06-02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20D72-5D3A-420A-99E9-14ECEF8C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6481B-D19B-4F12-9E36-BA02F84F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4A2A6-410E-41BB-B8BA-7E1B05DCD2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05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QzA6EwoPlk?feature=oembed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Fundamentals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1 Start</a:t>
            </a:r>
          </a:p>
        </p:txBody>
      </p:sp>
    </p:spTree>
    <p:extLst>
      <p:ext uri="{BB962C8B-B14F-4D97-AF65-F5344CB8AC3E}">
        <p14:creationId xmlns:p14="http://schemas.microsoft.com/office/powerpoint/2010/main" val="190031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E4F68B1-F2FA-4079-928C-1F2329AA7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40" y="3587431"/>
            <a:ext cx="2667668" cy="3134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D0ECC-0D00-4BF4-9041-53C5EC0C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64A0-B548-4268-B499-7B953A44D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Opposes flow of current</a:t>
            </a:r>
          </a:p>
          <a:p>
            <a:r>
              <a:rPr lang="en-US" dirty="0"/>
              <a:t>Usage: </a:t>
            </a:r>
          </a:p>
          <a:p>
            <a:pPr lvl="1"/>
            <a:r>
              <a:rPr lang="en-US" sz="2200" dirty="0"/>
              <a:t>Limits current</a:t>
            </a:r>
          </a:p>
          <a:p>
            <a:pPr lvl="1"/>
            <a:r>
              <a:rPr lang="en-US" sz="2200" dirty="0"/>
              <a:t>Turns current into voltage </a:t>
            </a:r>
          </a:p>
          <a:p>
            <a:pPr lvl="1"/>
            <a:r>
              <a:rPr lang="en-US" sz="2200" dirty="0"/>
              <a:t>Works as a Voltage Divider</a:t>
            </a:r>
          </a:p>
          <a:p>
            <a:endParaRPr lang="en-C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E6F7F1-C2E6-4528-876F-584C1AAB5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88" y="1739582"/>
            <a:ext cx="4003359" cy="33788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0095-7D11-2AF9-FD02-3A873497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70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16D8-EFA4-4526-9F08-951E4409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Capacitor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A978718-E3DE-422D-A013-46FFE46D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93" y="2222753"/>
            <a:ext cx="5642747" cy="3854197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DC328-95E5-3D5B-75EA-1F248241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11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369FB02-936E-536A-1292-E75EF883D3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733551"/>
                <a:ext cx="10515600" cy="46291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Stores energy in an electric field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Opposes sudden changes in voltage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>
                            <a:latin typeface="Cambria Math" panose="02040503050406030204" pitchFamily="18" charset="0"/>
                          </a:rPr>
                          <m:t>𝑗𝑤𝐶</m:t>
                        </m:r>
                      </m:den>
                    </m:f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369FB02-936E-536A-1292-E75EF883D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33551"/>
                <a:ext cx="10515600" cy="4629148"/>
              </a:xfrm>
              <a:prstGeom prst="rect">
                <a:avLst/>
              </a:prstGeom>
              <a:blipFill>
                <a:blip r:embed="rId3"/>
                <a:stretch>
                  <a:fillRect l="-1043" t="-2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69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333D-E1F7-4334-862B-D7879C55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Inductor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AA4F57B-2080-45D7-95C1-CF0C2BDED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03" y="2741724"/>
            <a:ext cx="4430144" cy="33890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4068-C4B1-6F17-59FC-B24F6E57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12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835DB5A-51EC-206C-9178-9153786609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733551"/>
                <a:ext cx="10515600" cy="46291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Stores energy in a magnetic field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Opposes sudden changes in current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CA" sz="2800" dirty="0"/>
                  <a:t>Z = </a:t>
                </a:r>
                <a14:m>
                  <m:oMath xmlns:m="http://schemas.openxmlformats.org/officeDocument/2006/math">
                    <m:r>
                      <a:rPr lang="en-CA" sz="2800">
                        <a:latin typeface="Cambria Math" panose="02040503050406030204" pitchFamily="18" charset="0"/>
                      </a:rPr>
                      <m:t>𝑗𝑤𝐿</m:t>
                    </m:r>
                  </m:oMath>
                </a14:m>
                <a:endParaRPr lang="en-CA" sz="2800" dirty="0"/>
              </a:p>
              <a:p>
                <a:endParaRPr lang="en-CA" dirty="0"/>
              </a:p>
              <a:p>
                <a:pPr marL="228600" lvl="1">
                  <a:spcBef>
                    <a:spcPts val="1000"/>
                  </a:spcBef>
                </a:pPr>
                <a:endParaRPr lang="en-CA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835DB5A-51EC-206C-9178-915378660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33551"/>
                <a:ext cx="10515600" cy="4629148"/>
              </a:xfrm>
              <a:prstGeom prst="rect">
                <a:avLst/>
              </a:prstGeom>
              <a:blipFill>
                <a:blip r:embed="rId3"/>
                <a:stretch>
                  <a:fillRect l="-1043" t="-2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71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8917-A85E-4671-BDC9-2430202E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Series and Parallel Connections</a:t>
            </a: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4C54CB5-A8FC-8743-D621-10195E35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1609725"/>
            <a:ext cx="7134225" cy="4572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B61BF-997B-0573-73F4-855C7723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51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2B25-3CEF-17E5-9B47-FBF437A2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Digital Multi-Meter (DMM) &amp; Breadboard</a:t>
            </a:r>
            <a:br>
              <a:rPr lang="en-CA" dirty="0"/>
            </a:b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0BC7A-B568-27A9-4A8D-99052DFB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14</a:t>
            </a:fld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1A710A-49A1-903A-B4A1-BC27B102BF2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09008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0A12F-8DD6-FD11-6FC9-DF895D6A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18" b="16747"/>
          <a:stretch/>
        </p:blipFill>
        <p:spPr>
          <a:xfrm>
            <a:off x="2647704" y="4395261"/>
            <a:ext cx="3193272" cy="18150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E3D57-1EB7-5A33-B687-E6CA2EBB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15</a:t>
            </a:fld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1C1DEC-69A3-DBC7-01A1-48C0D32A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6812280" cy="46291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Using the DMM as a Voltmeter</a:t>
            </a:r>
          </a:p>
          <a:p>
            <a:r>
              <a:rPr lang="en-CA" sz="2400" dirty="0"/>
              <a:t>Plug Red Probe into V/</a:t>
            </a:r>
            <a:r>
              <a:rPr lang="el-GR" sz="2400" dirty="0"/>
              <a:t>Ω</a:t>
            </a:r>
            <a:endParaRPr lang="en-CA" sz="2400" dirty="0"/>
          </a:p>
          <a:p>
            <a:r>
              <a:rPr lang="en-CA" sz="2400" dirty="0"/>
              <a:t>Select AC/DC based on type of measurements</a:t>
            </a:r>
          </a:p>
          <a:p>
            <a:r>
              <a:rPr lang="en-CA" sz="2400" dirty="0"/>
              <a:t>Connect the Voltmeter in parallel with the circuit</a:t>
            </a:r>
          </a:p>
          <a:p>
            <a:r>
              <a:rPr lang="en-CA" sz="2400" dirty="0"/>
              <a:t>The DMM will measure the voltage across its probes </a:t>
            </a:r>
          </a:p>
          <a:p>
            <a:pPr marL="285750" indent="-285750">
              <a:buFontTx/>
              <a:buChar char="-"/>
            </a:pPr>
            <a:endParaRPr lang="en-CA" sz="2400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AD2104F-F788-4183-FEE8-15C703846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60" y="1709633"/>
            <a:ext cx="3430270" cy="45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3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0DB278-246C-8371-7308-4EE2CBA9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6863080" cy="46291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Using the DMM as an Ohmmeter</a:t>
            </a:r>
            <a:endParaRPr lang="en-CA" sz="2400" dirty="0"/>
          </a:p>
          <a:p>
            <a:r>
              <a:rPr lang="en-CA" sz="2400" dirty="0"/>
              <a:t>Plug Red Probe into V/</a:t>
            </a:r>
            <a:r>
              <a:rPr lang="el-GR" sz="2400" dirty="0"/>
              <a:t>Ω</a:t>
            </a:r>
            <a:endParaRPr lang="en-CA" sz="2400" dirty="0"/>
          </a:p>
          <a:p>
            <a:r>
              <a:rPr lang="en-CA" sz="2400" dirty="0"/>
              <a:t>Connect the Ohmmeter in parallel with the circuit with no source</a:t>
            </a:r>
          </a:p>
          <a:p>
            <a:r>
              <a:rPr lang="en-CA" sz="2400" dirty="0"/>
              <a:t>The DMM will measure the resistance between its probes 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DMM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91F3F-BD5B-BD84-CF4A-7E41C4E5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16</a:t>
            </a:fld>
            <a:endParaRPr lang="en-CA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B6C6E4B-BB84-AF3C-8DC3-A63510C6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30" y="1709632"/>
            <a:ext cx="3430268" cy="457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A561D-3EF1-D254-F2F1-8C77A8A4D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3" r="52618" b="16747"/>
          <a:stretch/>
        </p:blipFill>
        <p:spPr>
          <a:xfrm>
            <a:off x="3325884" y="4468285"/>
            <a:ext cx="1887712" cy="1815038"/>
          </a:xfrm>
          <a:prstGeom prst="rect">
            <a:avLst/>
          </a:prstGeom>
        </p:spPr>
      </p:pic>
      <p:pic>
        <p:nvPicPr>
          <p:cNvPr id="1026" name="Picture 2" descr="19,790 Ом Images, Stock Photos &amp; Vectors | Shutterstock">
            <a:extLst>
              <a:ext uri="{FF2B5EF4-FFF2-40B4-BE49-F238E27FC236}">
                <a16:creationId xmlns:a16="http://schemas.microsoft.com/office/drawing/2014/main" id="{1DE9C70A-5BE9-426E-65C6-867C85176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2" t="6095" r="12113" b="20953"/>
          <a:stretch/>
        </p:blipFill>
        <p:spPr bwMode="auto">
          <a:xfrm>
            <a:off x="4467606" y="5200718"/>
            <a:ext cx="287274" cy="2960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0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E3D57-1EB7-5A33-B687-E6CA2EBB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17</a:t>
            </a:fld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1C1DEC-69A3-DBC7-01A1-48C0D32A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6728775" cy="46291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Using the DMM as an Ammeter</a:t>
            </a:r>
            <a:endParaRPr lang="en-CA" sz="2400" dirty="0"/>
          </a:p>
          <a:p>
            <a:r>
              <a:rPr lang="en-CA" sz="2400" dirty="0"/>
              <a:t>Plug the Red Probe into A</a:t>
            </a:r>
          </a:p>
          <a:p>
            <a:r>
              <a:rPr lang="en-CA" sz="2400" dirty="0"/>
              <a:t>Select AC/DC based on type of measurements</a:t>
            </a:r>
          </a:p>
          <a:p>
            <a:r>
              <a:rPr lang="en-CA" sz="2400" dirty="0"/>
              <a:t>Connect the ammeter in series with the circuit </a:t>
            </a:r>
          </a:p>
          <a:p>
            <a:r>
              <a:rPr lang="en-CA" sz="2400" dirty="0"/>
              <a:t>The DMM will act as a short and measure the current through its probes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EA365-5BCD-9A25-2142-320076D1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8" r="2196" b="13689"/>
          <a:stretch/>
        </p:blipFill>
        <p:spPr>
          <a:xfrm>
            <a:off x="2499360" y="4474638"/>
            <a:ext cx="3596640" cy="188171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2C920E1-418F-1CA8-9A09-117AF51A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29" y="1709632"/>
            <a:ext cx="3430267" cy="45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86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6DFB67-2ACA-F459-019E-64A48EA9A903}"/>
              </a:ext>
            </a:extLst>
          </p:cNvPr>
          <p:cNvSpPr txBox="1">
            <a:spLocks/>
          </p:cNvSpPr>
          <p:nvPr/>
        </p:nvSpPr>
        <p:spPr>
          <a:xfrm>
            <a:off x="838200" y="1581151"/>
            <a:ext cx="10515600" cy="462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Use the continuity test on the digital multi-meter to find out how the breadboard is connected</a:t>
            </a:r>
          </a:p>
          <a:p>
            <a:endParaRPr lang="en-CA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8D85-34FC-DCCA-EB1C-938B81BD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18</a:t>
            </a:fld>
            <a:endParaRPr lang="en-CA"/>
          </a:p>
        </p:txBody>
      </p:sp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C7E2ACE-29A8-DB62-A7D4-C3DED426F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4810"/>
            <a:ext cx="4892040" cy="4143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D32F7B-3CC9-75EA-6CFB-3EDDE6F3948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A1: Breadboard Connections</a:t>
            </a:r>
            <a:endParaRPr lang="en-CA" dirty="0"/>
          </a:p>
        </p:txBody>
      </p:sp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299700B5-7539-C511-6322-B4593D38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2504810"/>
            <a:ext cx="4780280" cy="42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A1: Breadboard Connections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D67C7-F4EE-A079-065F-288B8DA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19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91EA4-3BD3-40C3-9060-C4AA8552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61" y="1930732"/>
            <a:ext cx="7774478" cy="35654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9742EA-FEB2-59D3-178D-EBF383F31020}"/>
              </a:ext>
            </a:extLst>
          </p:cNvPr>
          <p:cNvCxnSpPr>
            <a:cxnSpLocks/>
          </p:cNvCxnSpPr>
          <p:nvPr/>
        </p:nvCxnSpPr>
        <p:spPr>
          <a:xfrm>
            <a:off x="2858948" y="2187615"/>
            <a:ext cx="0" cy="3308536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A3EFC1-3D36-6C05-3F0C-556546A568F1}"/>
              </a:ext>
            </a:extLst>
          </p:cNvPr>
          <p:cNvCxnSpPr>
            <a:cxnSpLocks/>
          </p:cNvCxnSpPr>
          <p:nvPr/>
        </p:nvCxnSpPr>
        <p:spPr>
          <a:xfrm>
            <a:off x="3196543" y="2187615"/>
            <a:ext cx="0" cy="3308536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B59E31-C0B6-F5BD-8213-86A79F748415}"/>
              </a:ext>
            </a:extLst>
          </p:cNvPr>
          <p:cNvCxnSpPr>
            <a:cxnSpLocks/>
          </p:cNvCxnSpPr>
          <p:nvPr/>
        </p:nvCxnSpPr>
        <p:spPr>
          <a:xfrm>
            <a:off x="8983884" y="2187615"/>
            <a:ext cx="0" cy="3308536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5BCC32-A09F-2D70-DE37-AAA891F98AD1}"/>
              </a:ext>
            </a:extLst>
          </p:cNvPr>
          <p:cNvCxnSpPr>
            <a:cxnSpLocks/>
          </p:cNvCxnSpPr>
          <p:nvPr/>
        </p:nvCxnSpPr>
        <p:spPr>
          <a:xfrm>
            <a:off x="9321479" y="2187615"/>
            <a:ext cx="0" cy="3308536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6996C8-0D1E-751B-11E9-B2A66002C1C3}"/>
              </a:ext>
            </a:extLst>
          </p:cNvPr>
          <p:cNvCxnSpPr>
            <a:cxnSpLocks/>
          </p:cNvCxnSpPr>
          <p:nvPr/>
        </p:nvCxnSpPr>
        <p:spPr>
          <a:xfrm>
            <a:off x="4166886" y="3050894"/>
            <a:ext cx="1412111" cy="0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4AF729-8953-8CD7-94B8-2BFFC98B0B52}"/>
              </a:ext>
            </a:extLst>
          </p:cNvPr>
          <p:cNvCxnSpPr>
            <a:cxnSpLocks/>
          </p:cNvCxnSpPr>
          <p:nvPr/>
        </p:nvCxnSpPr>
        <p:spPr>
          <a:xfrm>
            <a:off x="4166886" y="3733799"/>
            <a:ext cx="1412111" cy="0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CFD7D9-0FD4-6589-D958-1B206C60E29B}"/>
              </a:ext>
            </a:extLst>
          </p:cNvPr>
          <p:cNvCxnSpPr>
            <a:cxnSpLocks/>
          </p:cNvCxnSpPr>
          <p:nvPr/>
        </p:nvCxnSpPr>
        <p:spPr>
          <a:xfrm>
            <a:off x="6622648" y="3414532"/>
            <a:ext cx="1412111" cy="0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7199D1-EC34-4826-7338-2D955E14447D}"/>
              </a:ext>
            </a:extLst>
          </p:cNvPr>
          <p:cNvCxnSpPr>
            <a:cxnSpLocks/>
          </p:cNvCxnSpPr>
          <p:nvPr/>
        </p:nvCxnSpPr>
        <p:spPr>
          <a:xfrm>
            <a:off x="6622648" y="4446608"/>
            <a:ext cx="1412111" cy="0"/>
          </a:xfrm>
          <a:prstGeom prst="line">
            <a:avLst/>
          </a:prstGeom>
          <a:ln w="12700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8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607A-11F9-1E4D-C3D2-8D5AF136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47480-CF8C-6322-6150-8B2440DA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Have no spring/summer activities in ECE</a:t>
            </a:r>
          </a:p>
          <a:p>
            <a:r>
              <a:rPr lang="en-CA" dirty="0"/>
              <a:t>Review some concepts learned in ECE110</a:t>
            </a:r>
            <a:endParaRPr lang="en-CA" dirty="0">
              <a:cs typeface="Calibri"/>
            </a:endParaRPr>
          </a:p>
          <a:p>
            <a:r>
              <a:rPr lang="en-CA" dirty="0"/>
              <a:t>Learn some new concepts for ECE212 &amp; ECE231</a:t>
            </a:r>
            <a:endParaRPr lang="en-CA" dirty="0">
              <a:cs typeface="Calibri"/>
            </a:endParaRPr>
          </a:p>
          <a:p>
            <a:r>
              <a:rPr lang="en-CA" dirty="0"/>
              <a:t>Have some ideas about how to build and debug a circuit</a:t>
            </a:r>
            <a:endParaRPr lang="en-CA" dirty="0">
              <a:cs typeface="Calibri"/>
            </a:endParaRPr>
          </a:p>
          <a:p>
            <a:r>
              <a:rPr lang="en-CA" dirty="0"/>
              <a:t>Build something practical out of simple components</a:t>
            </a:r>
          </a:p>
          <a:p>
            <a:r>
              <a:rPr lang="en-CA" dirty="0"/>
              <a:t>Get motivated to design/build on your own and have fun</a:t>
            </a:r>
            <a:endParaRPr lang="en-CA" dirty="0">
              <a:cs typeface="Calibri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1C6A7-C997-379B-DA7A-D6C4A9FB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580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A1: Breadboard Connections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875BE-BA54-46FA-964D-D9396317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66" y="2309041"/>
            <a:ext cx="8503867" cy="30273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D67C7-F4EE-A079-065F-288B8DA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12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3697-3616-462E-737A-E8D46E56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A1: Breadboard Connections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9FE33-B02D-CE1E-4960-0F6EBBFC3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5" t="29913" r="73"/>
          <a:stretch/>
        </p:blipFill>
        <p:spPr>
          <a:xfrm>
            <a:off x="1913722" y="2268826"/>
            <a:ext cx="8364555" cy="31077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D67C7-F4EE-A079-065F-288B8DA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350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BCD2-011D-441B-B127-D30A34A7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35F1A2-52D7-4817-A227-EFF4135246B6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/>
              <a:t>Soldering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E5FD-ABCC-0094-BB6E-06CD07D6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56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orking on a circuit board&#10;&#10;Description automatically generated with low confidence">
            <a:extLst>
              <a:ext uri="{FF2B5EF4-FFF2-40B4-BE49-F238E27FC236}">
                <a16:creationId xmlns:a16="http://schemas.microsoft.com/office/drawing/2014/main" id="{215DB321-FCA3-B51D-9813-CAD7D6DC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6"/>
          <a:stretch/>
        </p:blipFill>
        <p:spPr>
          <a:xfrm>
            <a:off x="4742900" y="1564704"/>
            <a:ext cx="6746735" cy="4784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2D3DE-B36A-2097-501A-BBE5A4D6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77601" cy="997452"/>
          </a:xfrm>
        </p:spPr>
        <p:txBody>
          <a:bodyPr>
            <a:normAutofit/>
          </a:bodyPr>
          <a:lstStyle/>
          <a:p>
            <a:r>
              <a:rPr lang="en-CA" dirty="0"/>
              <a:t>Soldering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402-842E-A2F3-C828-12430824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23</a:t>
            </a:fld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83E911-3596-C971-6EA5-624C7DE950E3}"/>
              </a:ext>
            </a:extLst>
          </p:cNvPr>
          <p:cNvSpPr txBox="1">
            <a:spLocks/>
          </p:cNvSpPr>
          <p:nvPr/>
        </p:nvSpPr>
        <p:spPr>
          <a:xfrm>
            <a:off x="838200" y="1581151"/>
            <a:ext cx="3824235" cy="462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The process of joining different types of metal by melting solder and using it as a kind of glue</a:t>
            </a:r>
          </a:p>
          <a:p>
            <a:endParaRPr lang="en-CA" dirty="0"/>
          </a:p>
          <a:p>
            <a:r>
              <a:rPr lang="en-CA" dirty="0"/>
              <a:t>You’ll need a soldering iron, soldering station, and helping stand</a:t>
            </a:r>
          </a:p>
        </p:txBody>
      </p:sp>
    </p:spTree>
    <p:extLst>
      <p:ext uri="{BB962C8B-B14F-4D97-AF65-F5344CB8AC3E}">
        <p14:creationId xmlns:p14="http://schemas.microsoft.com/office/powerpoint/2010/main" val="326256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8119-0D89-A9D6-85C9-83952E31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Soldering Iron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D5A1-E02C-6942-15C8-1C2BB940E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Used to melt the solder and heat the two wires you are connecting</a:t>
            </a:r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59D1B-3E1F-520E-EBA8-74B2E6AB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84" y="2100519"/>
            <a:ext cx="6863705" cy="43923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7F7CD-50E8-2895-034E-B2706A80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16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4283-A4DF-4A45-6FD8-80C67A7A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Soldering Station: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847C-4EC4-340D-7324-4949BAD2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6844862" cy="4607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/>
              <a:t>Safety standards when using a soldering iron</a:t>
            </a:r>
            <a:endParaRPr lang="en-CA" altLang="zh-CN" dirty="0"/>
          </a:p>
          <a:p>
            <a:pPr lvl="1"/>
            <a:r>
              <a:rPr lang="en-US" altLang="zh-CN" dirty="0"/>
              <a:t>Always assume the iron is hot</a:t>
            </a:r>
          </a:p>
          <a:p>
            <a:pPr lvl="1"/>
            <a:r>
              <a:rPr lang="en-US" altLang="zh-CN" dirty="0"/>
              <a:t>Put the iron back to the station’s iron holder after use</a:t>
            </a:r>
          </a:p>
          <a:p>
            <a:pPr lvl="1"/>
            <a:r>
              <a:rPr lang="en-US" altLang="zh-CN" dirty="0"/>
              <a:t>Make sure any components being soldered together are disconnected from any power source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E63A9-6AC2-B8E4-E93C-25E4EF18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415" y="2460540"/>
            <a:ext cx="4379569" cy="30681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804AE-B8F7-0CB0-5B23-F995485B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636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45F554-C03E-1980-FE48-CE24E90CE40A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5741276" cy="4607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Clean the tip before use</a:t>
            </a:r>
          </a:p>
          <a:p>
            <a:pPr lvl="1"/>
            <a:r>
              <a:rPr lang="en-CA" dirty="0"/>
              <a:t>Use iron holder’s wet sponge or brass sponge to remove the oxidation on the soldering iron tip  </a:t>
            </a:r>
          </a:p>
          <a:p>
            <a:pPr lvl="1"/>
            <a:r>
              <a:rPr lang="en-CA" dirty="0"/>
              <a:t>Oxidation does not allow heat to transfer, hence, resulting in a poor connection dubbed “cold solder”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3E380-B3C2-E16D-D28B-EFB15C98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Soldering Station: Clean tip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97C9B-1350-D0E1-C33D-7029160A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46" y="1663519"/>
            <a:ext cx="3387555" cy="2303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970CE-DF30-AB55-8FF2-AE705348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26</a:t>
            </a:fld>
            <a:endParaRPr lang="en-CA"/>
          </a:p>
        </p:txBody>
      </p:sp>
      <p:pic>
        <p:nvPicPr>
          <p:cNvPr id="1026" name="Picture 2" descr="How to look after Soldering Iron Tips - Latest Open Tech From Seeed">
            <a:extLst>
              <a:ext uri="{FF2B5EF4-FFF2-40B4-BE49-F238E27FC236}">
                <a16:creationId xmlns:a16="http://schemas.microsoft.com/office/drawing/2014/main" id="{8438C87C-A4E2-F4CE-6968-617484D9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46" y="4042712"/>
            <a:ext cx="3387083" cy="231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3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5310-E2C9-0B93-B483-49F5EFEF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Soldering: The Process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41B28-9A2D-C444-96CB-BC4915F7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3" y="2110154"/>
            <a:ext cx="11500818" cy="3376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D5108-1037-4A05-1D78-81611713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099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861-344F-7CD5-64C5-AAEF0BE9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A2: Soldering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5C9B-DA0A-F5D8-8D3A-E4E182DB7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dirty="0"/>
              <a:t>Solder at least 4 resistors together to make the first letter of your name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CA" dirty="0"/>
              <a:t>As a requirement of your design, ensure you use at least 2 resistors of the same value directly in series with each other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CA" dirty="0"/>
              <a:t>Calculate equivalent resistance of your circuit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CA" dirty="0"/>
              <a:t>Verify your calculation with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E476-B85E-EE07-0778-CEC9A3A5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35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DA33B-300F-1426-8F23-F43F64C9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29</a:t>
            </a:fld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ABAA1-1FCE-208A-7671-46725F62A3F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Review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E31AD9-F71D-00EB-EFAC-5AD9FE2E63F5}"/>
              </a:ext>
            </a:extLst>
          </p:cNvPr>
          <p:cNvSpPr txBox="1">
            <a:spLocks/>
          </p:cNvSpPr>
          <p:nvPr/>
        </p:nvSpPr>
        <p:spPr>
          <a:xfrm>
            <a:off x="990600" y="2918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Oscilloscope &amp; Function Generator</a:t>
            </a:r>
          </a:p>
        </p:txBody>
      </p:sp>
    </p:spTree>
    <p:extLst>
      <p:ext uri="{BB962C8B-B14F-4D97-AF65-F5344CB8AC3E}">
        <p14:creationId xmlns:p14="http://schemas.microsoft.com/office/powerpoint/2010/main" val="204051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475E6B1-B091-29C2-0C14-199C71EB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599" y="2383822"/>
            <a:ext cx="1111396" cy="1032813"/>
          </a:xfrm>
          <a:prstGeom prst="rect">
            <a:avLst/>
          </a:prstGeom>
        </p:spPr>
      </p:pic>
      <p:sp>
        <p:nvSpPr>
          <p:cNvPr id="287" name="Google Shape;287;p64"/>
          <p:cNvSpPr txBox="1"/>
          <p:nvPr/>
        </p:nvSpPr>
        <p:spPr>
          <a:xfrm>
            <a:off x="838200" y="1915490"/>
            <a:ext cx="3997116" cy="7435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Iris Wang - ECE 2T5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CA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irisjiayi.wang@mail.utoronto.ca</a:t>
            </a:r>
            <a:endParaRPr lang="en-CA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58E10-A353-DE73-9180-EB33A0A06F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Staff</a:t>
            </a:r>
            <a:endParaRPr lang="en-CA" dirty="0"/>
          </a:p>
        </p:txBody>
      </p:sp>
      <p:sp>
        <p:nvSpPr>
          <p:cNvPr id="3" name="Google Shape;287;p64">
            <a:extLst>
              <a:ext uri="{FF2B5EF4-FFF2-40B4-BE49-F238E27FC236}">
                <a16:creationId xmlns:a16="http://schemas.microsoft.com/office/drawing/2014/main" id="{94BC30AA-9785-C8D9-7C69-B3B096DF03C3}"/>
              </a:ext>
            </a:extLst>
          </p:cNvPr>
          <p:cNvSpPr txBox="1"/>
          <p:nvPr/>
        </p:nvSpPr>
        <p:spPr>
          <a:xfrm>
            <a:off x="6385139" y="3770452"/>
            <a:ext cx="3997116" cy="7435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Shuntaro Wakamatsu - ECE 2T5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CA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shuntaro.wakamatsu@mail.utoronto.ca </a:t>
            </a:r>
            <a:endParaRPr lang="en-CA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7;p64">
            <a:extLst>
              <a:ext uri="{FF2B5EF4-FFF2-40B4-BE49-F238E27FC236}">
                <a16:creationId xmlns:a16="http://schemas.microsoft.com/office/drawing/2014/main" id="{C28C79C4-592B-F46D-C8E5-4D835933D1FB}"/>
              </a:ext>
            </a:extLst>
          </p:cNvPr>
          <p:cNvSpPr txBox="1"/>
          <p:nvPr/>
        </p:nvSpPr>
        <p:spPr>
          <a:xfrm>
            <a:off x="838200" y="3157502"/>
            <a:ext cx="3997116" cy="7435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Nicholas Mutlak - ECE 2T5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CA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n.mutlak@mail.utoronto.ca</a:t>
            </a:r>
            <a:endParaRPr lang="en-CA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7;p64">
            <a:extLst>
              <a:ext uri="{FF2B5EF4-FFF2-40B4-BE49-F238E27FC236}">
                <a16:creationId xmlns:a16="http://schemas.microsoft.com/office/drawing/2014/main" id="{B561B7CA-5233-5A0D-2883-D0E820DB3CEB}"/>
              </a:ext>
            </a:extLst>
          </p:cNvPr>
          <p:cNvSpPr txBox="1"/>
          <p:nvPr/>
        </p:nvSpPr>
        <p:spPr>
          <a:xfrm>
            <a:off x="838200" y="4399514"/>
            <a:ext cx="3997116" cy="7435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Ryan Seto - ECE 2T5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CA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ryan.seto@mail.utoronto.ca </a:t>
            </a:r>
            <a:endParaRPr lang="en-CA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87;p64">
            <a:extLst>
              <a:ext uri="{FF2B5EF4-FFF2-40B4-BE49-F238E27FC236}">
                <a16:creationId xmlns:a16="http://schemas.microsoft.com/office/drawing/2014/main" id="{078AF01D-2D3A-CB4C-CBBB-BB395C70B77C}"/>
              </a:ext>
            </a:extLst>
          </p:cNvPr>
          <p:cNvSpPr txBox="1"/>
          <p:nvPr/>
        </p:nvSpPr>
        <p:spPr>
          <a:xfrm>
            <a:off x="6385139" y="2528440"/>
            <a:ext cx="3997116" cy="7435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Simon Xu - ECE 2T5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CA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xiaofengsimon.xu@mail.utoronto.ca </a:t>
            </a:r>
            <a:endParaRPr lang="en-CA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806C025-B81E-AAD4-E311-E20D153B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lnSpcReduction="10000"/>
          </a:bodyPr>
          <a:lstStyle/>
          <a:p>
            <a:fld id="{D51A937E-590D-4E02-BCF7-186B5F40C5A7}" type="slidenum">
              <a:rPr lang="en-CA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3</a:t>
            </a:fld>
            <a:endParaRPr lang="en-CA" sz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CB8AEF-9ADC-F1D4-D34C-1240E0E9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04" y="1832683"/>
            <a:ext cx="962108" cy="9091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7DA05-23F5-DA85-76A6-6B4B1811E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805" y="4316707"/>
            <a:ext cx="957296" cy="909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757B38-A051-79C9-BD35-5768D3BC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744" y="3696885"/>
            <a:ext cx="943107" cy="890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4D73BD-34EB-E1B7-DEC3-CCB50F1CF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690" y="3067328"/>
            <a:ext cx="953411" cy="9239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28B0-17CA-4868-BA77-1299CF72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D612-D71B-6A06-C4F7-4EA89E7E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30</a:t>
            </a:fld>
            <a:endParaRPr lang="en-CA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C9F949B7-5F0D-DEC7-C3C7-15ECB5D2B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9" y="1727200"/>
            <a:ext cx="7953761" cy="4629150"/>
          </a:xfrm>
        </p:spPr>
      </p:pic>
    </p:spTree>
    <p:extLst>
      <p:ext uri="{BB962C8B-B14F-4D97-AF65-F5344CB8AC3E}">
        <p14:creationId xmlns:p14="http://schemas.microsoft.com/office/powerpoint/2010/main" val="317312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3EF8-B2A3-7688-3B2E-8EB25CA7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2519-EC7C-EE16-A23A-75371EE9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31</a:t>
            </a:fld>
            <a:endParaRPr lang="en-CA"/>
          </a:p>
        </p:txBody>
      </p:sp>
      <p:pic>
        <p:nvPicPr>
          <p:cNvPr id="5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A022CD04-3AA1-0E41-39B6-8F2A92B2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94" y="2088901"/>
            <a:ext cx="6459091" cy="3759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6BF4B-9E83-0976-F0CA-C7A2335DD22A}"/>
              </a:ext>
            </a:extLst>
          </p:cNvPr>
          <p:cNvSpPr txBox="1"/>
          <p:nvPr/>
        </p:nvSpPr>
        <p:spPr>
          <a:xfrm>
            <a:off x="838200" y="1648653"/>
            <a:ext cx="566737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800" dirty="0"/>
              <a:t>Power button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Signal shape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Frequency multiplier switch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Frequency dial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EXT/INT selector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Frequency display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Duty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Amplitude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DC Offset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dirty="0"/>
              <a:t>Output BNC connector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576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7BCD5-C03B-C8EE-0362-6F7C1828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02" y="2790096"/>
            <a:ext cx="6446198" cy="26075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4EF266-6120-457A-ADF5-9EEF75A4B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697"/>
            <a:ext cx="10515600" cy="1067746"/>
          </a:xfrm>
        </p:spPr>
        <p:txBody>
          <a:bodyPr/>
          <a:lstStyle/>
          <a:p>
            <a:r>
              <a:rPr lang="en-CA" dirty="0"/>
              <a:t>There are many models with the same basic functionalities but may offer different features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7022A-3A2B-E05A-24C4-EB4C5AC8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32</a:t>
            </a:fld>
            <a:endParaRPr lang="en-CA"/>
          </a:p>
        </p:txBody>
      </p:sp>
      <p:pic>
        <p:nvPicPr>
          <p:cNvPr id="10" name="Picture 9" descr="A picture containing text, indoor, white, electronic&#10;&#10;Description automatically generated">
            <a:extLst>
              <a:ext uri="{FF2B5EF4-FFF2-40B4-BE49-F238E27FC236}">
                <a16:creationId xmlns:a16="http://schemas.microsoft.com/office/drawing/2014/main" id="{85A17A17-FB1F-50F5-BAC2-56343D83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0096"/>
            <a:ext cx="4299019" cy="27469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5418E4E-4E5F-E13B-B1BD-1375AA2AA5D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Oscilloscope: Models</a:t>
            </a:r>
          </a:p>
        </p:txBody>
      </p:sp>
    </p:spTree>
    <p:extLst>
      <p:ext uri="{BB962C8B-B14F-4D97-AF65-F5344CB8AC3E}">
        <p14:creationId xmlns:p14="http://schemas.microsoft.com/office/powerpoint/2010/main" val="305697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5577-023D-A4B8-3DDB-BEA949B9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Oscilloscope: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B381-81C0-C52F-CA7C-44906CF4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Determining the </a:t>
            </a:r>
            <a:r>
              <a:rPr lang="en-US" b="1" i="0" dirty="0">
                <a:solidFill>
                  <a:srgbClr val="333333"/>
                </a:solidFill>
                <a:effectLst/>
              </a:rPr>
              <a:t>frequency, amplitude, phase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of a signal, which </a:t>
            </a:r>
            <a:r>
              <a:rPr lang="en-US" dirty="0">
                <a:solidFill>
                  <a:srgbClr val="333333"/>
                </a:solidFill>
              </a:rPr>
              <a:t>is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critical when debugging a circuit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Identifying how much </a:t>
            </a:r>
            <a:r>
              <a:rPr lang="en-US" b="1" i="0" dirty="0">
                <a:solidFill>
                  <a:srgbClr val="333333"/>
                </a:solidFill>
                <a:effectLst/>
              </a:rPr>
              <a:t>noise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is in the circuit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Identifying the </a:t>
            </a:r>
            <a:r>
              <a:rPr lang="en-US" b="1" i="0" dirty="0">
                <a:solidFill>
                  <a:srgbClr val="333333"/>
                </a:solidFill>
                <a:effectLst/>
              </a:rPr>
              <a:t>shape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of a wave -- sine, square, triangle, sawtooth, complex,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Quantifying phase differences between two different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A9B6B-BE10-5B33-2558-DAB2248D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58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C8C9-A00C-4E44-968C-E5F68639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Oscilloscope: Probes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E62B-6C29-4C8C-BFC9-EBF1D4D4A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Have the same common ground for all the probes</a:t>
            </a:r>
          </a:p>
          <a:p>
            <a:r>
              <a:rPr lang="en-CA" dirty="0"/>
              <a:t>Be aware of the probe scaling (multiplication factor)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9DE014-34EF-4473-A8ED-01C102B7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628634"/>
            <a:ext cx="5384800" cy="2659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F7F77-527E-4C90-9EAE-BB3FAD3C6293}"/>
              </a:ext>
            </a:extLst>
          </p:cNvPr>
          <p:cNvSpPr txBox="1"/>
          <p:nvPr/>
        </p:nvSpPr>
        <p:spPr>
          <a:xfrm>
            <a:off x="1287463" y="5170488"/>
            <a:ext cx="5384800" cy="5318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300">
                <a:solidFill>
                  <a:srgbClr val="FFFFFF"/>
                </a:solidFill>
              </a:rPr>
              <a:t>Attach the tip to the signal to be measured</a:t>
            </a:r>
            <a:endParaRPr lang="en-CA" sz="13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131FC-ACFE-49E7-BAD0-8F5F4D18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2559090"/>
            <a:ext cx="4611688" cy="2659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09805-4C79-4ADF-9924-20C118B02582}"/>
              </a:ext>
            </a:extLst>
          </p:cNvPr>
          <p:cNvSpPr txBox="1"/>
          <p:nvPr/>
        </p:nvSpPr>
        <p:spPr>
          <a:xfrm>
            <a:off x="6740525" y="5170488"/>
            <a:ext cx="4611688" cy="5318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CA" sz="1300">
                <a:solidFill>
                  <a:srgbClr val="FFFFFF"/>
                </a:solidFill>
              </a:rPr>
              <a:t>Attach ground clip to a known ground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D07C8D-154E-1226-BEEF-FCEB892E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455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220C38-79BF-7C93-3B0E-E8D98638152E}"/>
              </a:ext>
            </a:extLst>
          </p:cNvPr>
          <p:cNvSpPr txBox="1">
            <a:spLocks/>
          </p:cNvSpPr>
          <p:nvPr/>
        </p:nvSpPr>
        <p:spPr>
          <a:xfrm>
            <a:off x="838200" y="1581151"/>
            <a:ext cx="10515600" cy="462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Adjusting position and scale of the signal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3FC88-7733-FCB7-BEF5-A25275A0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18" y="2186635"/>
            <a:ext cx="5544858" cy="386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D7D88-0F17-B54B-108C-8B347ADB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Oscilloscope: Adjusting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F093E-9946-0ACE-CFE8-A7053737F6DB}"/>
              </a:ext>
            </a:extLst>
          </p:cNvPr>
          <p:cNvSpPr txBox="1"/>
          <p:nvPr/>
        </p:nvSpPr>
        <p:spPr>
          <a:xfrm>
            <a:off x="524577" y="4041248"/>
            <a:ext cx="241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Vertical Control: </a:t>
            </a:r>
          </a:p>
          <a:p>
            <a:r>
              <a:rPr lang="en-CA" dirty="0"/>
              <a:t>Set value per grid division to display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B364-6487-7E9B-757F-543A561B7953}"/>
              </a:ext>
            </a:extLst>
          </p:cNvPr>
          <p:cNvSpPr txBox="1"/>
          <p:nvPr/>
        </p:nvSpPr>
        <p:spPr>
          <a:xfrm>
            <a:off x="9251482" y="4502913"/>
            <a:ext cx="301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horizontal Control: </a:t>
            </a:r>
          </a:p>
          <a:p>
            <a:r>
              <a:rPr lang="en-CA"/>
              <a:t>How many seconds per grid division are displayed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62158-8094-5B29-071F-B70FAD2E48D1}"/>
              </a:ext>
            </a:extLst>
          </p:cNvPr>
          <p:cNvCxnSpPr>
            <a:stCxn id="6" idx="1"/>
          </p:cNvCxnSpPr>
          <p:nvPr/>
        </p:nvCxnSpPr>
        <p:spPr>
          <a:xfrm flipH="1">
            <a:off x="8345103" y="4964578"/>
            <a:ext cx="906379" cy="2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1AF26-6C09-BDE4-EAC9-52274EE73E80}"/>
              </a:ext>
            </a:extLst>
          </p:cNvPr>
          <p:cNvCxnSpPr>
            <a:stCxn id="4" idx="3"/>
          </p:cNvCxnSpPr>
          <p:nvPr/>
        </p:nvCxnSpPr>
        <p:spPr>
          <a:xfrm>
            <a:off x="2940518" y="4502913"/>
            <a:ext cx="1242611" cy="78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7B43F-8166-A8B8-1758-2FB8767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51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02C1-CB6B-4670-AD60-B444CBBD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Oscilloscope: Built-in Function Generator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B7D2-45FF-4AC2-8FB5-12E03187D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 signal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source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parameter with intensity knob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Turn output on</a:t>
            </a:r>
            <a:endParaRPr lang="en-US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Metal BNC connectors labeled source 1 &amp; 2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Outputs of the integrated signal generator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D4691-A498-46FA-B26A-5DCD2744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241" y="1581151"/>
            <a:ext cx="2985605" cy="4815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287B9-661B-4E16-3476-245B7333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80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82DF4-1463-B2C4-C27D-B1EEA6BCA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4754"/>
            <a:ext cx="10515600" cy="4541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Things to keep in mind:</a:t>
            </a:r>
          </a:p>
          <a:p>
            <a:pPr lvl="1"/>
            <a:r>
              <a:rPr lang="en-CA" sz="2800" dirty="0"/>
              <a:t>Check if the multiplication factor on the probe matches the setting on oscilloscope</a:t>
            </a:r>
          </a:p>
          <a:p>
            <a:pPr lvl="1"/>
            <a:r>
              <a:rPr lang="en-CA" sz="2800" dirty="0"/>
              <a:t>Properly connect the ground of the probe</a:t>
            </a:r>
          </a:p>
          <a:p>
            <a:pPr lvl="1"/>
            <a:r>
              <a:rPr lang="en-CA" sz="2800" dirty="0"/>
              <a:t>Adjust to proper scale to see the signal</a:t>
            </a:r>
          </a:p>
          <a:p>
            <a:pPr lvl="2"/>
            <a:r>
              <a:rPr lang="en-CA" sz="2800" dirty="0"/>
              <a:t>If in doubt can use the “Auto” setup as a starting point</a:t>
            </a:r>
          </a:p>
          <a:p>
            <a:pPr lvl="1"/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E23F1-36B8-D059-F10D-217E1B1D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37</a:t>
            </a:fld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67CECF-5181-3A4B-4F7E-D0B2464FF45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Oscilloscope: Final Tips</a:t>
            </a:r>
          </a:p>
        </p:txBody>
      </p:sp>
    </p:spTree>
    <p:extLst>
      <p:ext uri="{BB962C8B-B14F-4D97-AF65-F5344CB8AC3E}">
        <p14:creationId xmlns:p14="http://schemas.microsoft.com/office/powerpoint/2010/main" val="201939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2862-0C85-D67E-D451-45EEF30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32"/>
            <a:ext cx="10515600" cy="117772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A3: Voltage Divider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6BC46-5F69-6E7A-8867-869CBEC02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453"/>
            <a:ext cx="10515600" cy="4359958"/>
          </a:xfrm>
        </p:spPr>
        <p:txBody>
          <a:bodyPr/>
          <a:lstStyle/>
          <a:p>
            <a:r>
              <a:rPr lang="en-CA" dirty="0"/>
              <a:t>Use the built-in function generator of the oscilloscope to produce a 2V peak-to-peak 10kHz sine wave and measure it using the oscilloscope</a:t>
            </a:r>
          </a:p>
          <a:p>
            <a:r>
              <a:rPr lang="en-CA" dirty="0"/>
              <a:t>Use the previous circuit you soldered as a voltage divider, with the intention of halving the amplitude of the input signal. Recall its unique design specification. Measure this output signal</a:t>
            </a:r>
          </a:p>
          <a:p>
            <a:r>
              <a:rPr lang="en-CA" dirty="0"/>
              <a:t>Use the oscilloscope’s cursors to verify the frequency and the amplitude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5C90F-AEA6-B01A-42AC-0DB378B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658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Fundamentals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1 End</a:t>
            </a:r>
          </a:p>
        </p:txBody>
      </p:sp>
    </p:spTree>
    <p:extLst>
      <p:ext uri="{BB962C8B-B14F-4D97-AF65-F5344CB8AC3E}">
        <p14:creationId xmlns:p14="http://schemas.microsoft.com/office/powerpoint/2010/main" val="106397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E5727A-E089-5C01-AF2F-CFB6A9FD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"/>
          <a:stretch/>
        </p:blipFill>
        <p:spPr>
          <a:xfrm>
            <a:off x="5374640" y="2932688"/>
            <a:ext cx="6565198" cy="135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53519-800D-7B40-0D11-12DE3F2C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Hardware Workshop: (4 Day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C92E-9E60-BDF4-AAC5-A6665667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Phase One: Review of Ece110</a:t>
            </a:r>
          </a:p>
          <a:p>
            <a:pPr lvl="1"/>
            <a:r>
              <a:rPr lang="en-CA" dirty="0"/>
              <a:t>Resistor, Capacitor, Inductor</a:t>
            </a:r>
          </a:p>
          <a:p>
            <a:pPr lvl="1"/>
            <a:r>
              <a:rPr lang="en-CA" dirty="0"/>
              <a:t>Series and Parallel Circuits</a:t>
            </a:r>
          </a:p>
          <a:p>
            <a:pPr lvl="1"/>
            <a:r>
              <a:rPr lang="en-CA" dirty="0"/>
              <a:t>Breadboard</a:t>
            </a:r>
          </a:p>
          <a:p>
            <a:pPr lvl="1"/>
            <a:r>
              <a:rPr lang="en-CA" dirty="0"/>
              <a:t>Soldering</a:t>
            </a:r>
          </a:p>
          <a:p>
            <a:pPr lvl="1"/>
            <a:r>
              <a:rPr lang="en-CA" dirty="0"/>
              <a:t>Digital Multimeter</a:t>
            </a:r>
          </a:p>
          <a:p>
            <a:pPr lvl="1"/>
            <a:r>
              <a:rPr lang="en-CA" dirty="0"/>
              <a:t>Function Generator</a:t>
            </a:r>
          </a:p>
          <a:p>
            <a:pPr lvl="1"/>
            <a:r>
              <a:rPr lang="en-CA" dirty="0"/>
              <a:t>Oscilloscope</a:t>
            </a:r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07EA2-C5FC-F83A-C700-59EB9D6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</a:t>
            </a:fld>
            <a:endParaRPr lang="en-CA" dirty="0"/>
          </a:p>
        </p:txBody>
      </p:sp>
      <p:pic>
        <p:nvPicPr>
          <p:cNvPr id="1026" name="Picture 2" descr="Multi-meter flat design | Public domain vectors">
            <a:extLst>
              <a:ext uri="{FF2B5EF4-FFF2-40B4-BE49-F238E27FC236}">
                <a16:creationId xmlns:a16="http://schemas.microsoft.com/office/drawing/2014/main" id="{473DCAE5-F362-C58D-A636-951450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880" y="43957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nction Generator Signal Generator Clip Art, PNG, 800x423px, Function  Generator, Arbitrary Waveform Generator, Electric Generator, Electricity,">
            <a:extLst>
              <a:ext uri="{FF2B5EF4-FFF2-40B4-BE49-F238E27FC236}">
                <a16:creationId xmlns:a16="http://schemas.microsoft.com/office/drawing/2014/main" id="{1958176B-031F-AD82-0D0F-9F156885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10" y="4688067"/>
            <a:ext cx="3021330" cy="15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0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Diodes, Transistors and </a:t>
            </a:r>
            <a:r>
              <a:rPr lang="en-CA" sz="4000" b="1" dirty="0" err="1">
                <a:solidFill>
                  <a:srgbClr val="0070C0"/>
                </a:solidFill>
              </a:rPr>
              <a:t>OpAmps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2 Start</a:t>
            </a:r>
          </a:p>
        </p:txBody>
      </p:sp>
    </p:spTree>
    <p:extLst>
      <p:ext uri="{BB962C8B-B14F-4D97-AF65-F5344CB8AC3E}">
        <p14:creationId xmlns:p14="http://schemas.microsoft.com/office/powerpoint/2010/main" val="4180221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AF5-CF18-1227-250F-123EFBF6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Diode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83E98-C64A-02E7-FF9B-88E7F288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41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0C34F1-F818-7BFB-1098-F7B1E044EFB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6182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2C8D42-2EC6-07C9-464E-E4B4D09E2589}"/>
              </a:ext>
            </a:extLst>
          </p:cNvPr>
          <p:cNvSpPr txBox="1">
            <a:spLocks/>
          </p:cNvSpPr>
          <p:nvPr/>
        </p:nvSpPr>
        <p:spPr>
          <a:xfrm>
            <a:off x="838200" y="1675453"/>
            <a:ext cx="6325924" cy="4359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Commonly used semiconductor: silicon and germanium</a:t>
            </a:r>
          </a:p>
          <a:p>
            <a:pPr lvl="1"/>
            <a:r>
              <a:rPr lang="en-CA" dirty="0"/>
              <a:t>Doped into N-type or P-type semiconductor</a:t>
            </a:r>
          </a:p>
          <a:p>
            <a:pPr lvl="1"/>
            <a:r>
              <a:rPr lang="en-CA" dirty="0"/>
              <a:t>Useful for PN junctions</a:t>
            </a:r>
          </a:p>
          <a:p>
            <a:pPr lvl="1"/>
            <a:endParaRPr lang="en-CA" dirty="0"/>
          </a:p>
          <a:p>
            <a:r>
              <a:rPr lang="en-CA" dirty="0"/>
              <a:t>Charge carrier: electrons or holes that contribute to the flow of current</a:t>
            </a:r>
          </a:p>
          <a:p>
            <a:pPr lvl="1"/>
            <a:r>
              <a:rPr lang="en-CA" dirty="0"/>
              <a:t>N-type charge carrier: electron</a:t>
            </a:r>
          </a:p>
          <a:p>
            <a:pPr lvl="1"/>
            <a:r>
              <a:rPr lang="en-CA" dirty="0"/>
              <a:t>P-type charge carrier: hole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6D188-58E9-CD1A-510C-571297F8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Semiconductor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7FEDB-32E6-E40C-5E7C-17D5466C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01" y="3800499"/>
            <a:ext cx="4129999" cy="28547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D9E73-6BA9-A5AF-686A-76A942AB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42</a:t>
            </a:fld>
            <a:endParaRPr lang="en-CA" dirty="0"/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237507B-5DF6-72EC-23F1-E57C75B8B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17" y="1603387"/>
            <a:ext cx="42862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42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9276-FB06-9CC1-93F9-A8F16818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79" y="3265364"/>
            <a:ext cx="7945241" cy="3176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91A85-299F-2FAB-4EDA-494F4D55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Semiconductor: PN Junction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E79D-550C-387A-ACF3-5B5A954C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43</a:t>
            </a:fld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B289B6-091F-4250-BE13-418019DC049D}"/>
              </a:ext>
            </a:extLst>
          </p:cNvPr>
          <p:cNvSpPr txBox="1">
            <a:spLocks/>
          </p:cNvSpPr>
          <p:nvPr/>
        </p:nvSpPr>
        <p:spPr>
          <a:xfrm>
            <a:off x="838200" y="1685501"/>
            <a:ext cx="10426002" cy="4359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Depletion region creates boundary inhibiting electron movement when unbiased.</a:t>
            </a:r>
          </a:p>
          <a:p>
            <a:r>
              <a:rPr lang="en-CA" dirty="0"/>
              <a:t>A voltage is required to overcome the boundary inhibiting electron movement (forward bias).</a:t>
            </a:r>
          </a:p>
        </p:txBody>
      </p:sp>
    </p:spTree>
    <p:extLst>
      <p:ext uri="{BB962C8B-B14F-4D97-AF65-F5344CB8AC3E}">
        <p14:creationId xmlns:p14="http://schemas.microsoft.com/office/powerpoint/2010/main" val="113251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5D55-EBDD-F6A7-AC09-89B8C655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</a:t>
            </a:r>
          </a:p>
        </p:txBody>
      </p:sp>
      <p:pic>
        <p:nvPicPr>
          <p:cNvPr id="6" name="Content Placeholder 5" descr="A picture containing arrow&#10;&#10;Description automatically generated">
            <a:extLst>
              <a:ext uri="{FF2B5EF4-FFF2-40B4-BE49-F238E27FC236}">
                <a16:creationId xmlns:a16="http://schemas.microsoft.com/office/drawing/2014/main" id="{93C44FDD-B2BA-DA54-76F3-2292F6A50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57" y="1635456"/>
            <a:ext cx="5066875" cy="22167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21376-EF23-3511-99F6-B1252205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44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BBACB-1B3D-3CEC-EFDF-6D1B0077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29" y="4032606"/>
            <a:ext cx="5952594" cy="2379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1D02E-E5ED-D6F1-2FA2-DDA20EA87780}"/>
              </a:ext>
            </a:extLst>
          </p:cNvPr>
          <p:cNvSpPr txBox="1">
            <a:spLocks/>
          </p:cNvSpPr>
          <p:nvPr/>
        </p:nvSpPr>
        <p:spPr>
          <a:xfrm>
            <a:off x="838200" y="1685501"/>
            <a:ext cx="5033629" cy="4359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/>
              <a:t>Only allow current to pass in one direction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/>
              <a:t>Basically a PN junction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/>
              <a:t>Forward voltage required to overcome depletion region (typically 0.7V)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459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8BD-B257-C167-B5FE-A6EA96FE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LED (Light Emitting Diode)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19622-9797-7A03-39E6-1933D450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13" y="1581835"/>
            <a:ext cx="5984187" cy="4534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E0BCE-D079-C4D6-AC9C-E429BAD1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45</a:t>
            </a:fld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05A370-155D-FC74-A464-D61F51DAD661}"/>
              </a:ext>
            </a:extLst>
          </p:cNvPr>
          <p:cNvSpPr txBox="1">
            <a:spLocks/>
          </p:cNvSpPr>
          <p:nvPr/>
        </p:nvSpPr>
        <p:spPr>
          <a:xfrm>
            <a:off x="838200" y="1685501"/>
            <a:ext cx="5033629" cy="4359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Act like a diode but emit light when on</a:t>
            </a:r>
          </a:p>
          <a:p>
            <a:r>
              <a:rPr lang="en-CA" dirty="0"/>
              <a:t>Require higher voltage to turn on (2.8 – 3.6V)</a:t>
            </a:r>
          </a:p>
          <a:p>
            <a:r>
              <a:rPr lang="en-CA" dirty="0"/>
              <a:t>Made of gallium arsenide and gallium phosphide whose electrons emit light when transferring energy</a:t>
            </a:r>
          </a:p>
        </p:txBody>
      </p:sp>
    </p:spTree>
    <p:extLst>
      <p:ext uri="{BB962C8B-B14F-4D97-AF65-F5344CB8AC3E}">
        <p14:creationId xmlns:p14="http://schemas.microsoft.com/office/powerpoint/2010/main" val="4013360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EE37-7079-4350-B9E2-8A8D56E5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A4: Testing Diodes by DMM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40670-80A2-4A0E-B3DB-89046ED6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23" y="1493965"/>
            <a:ext cx="5819012" cy="5044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9DF74-983A-FAF0-8491-19FB27D4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758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2612-A542-6AF3-7B35-F695A606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1698527"/>
            <a:ext cx="10515600" cy="4708172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Try to use one diode to turn AC into only one polarity.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Measure the waveform of the output using oscilloscope.</a:t>
            </a:r>
          </a:p>
          <a:p>
            <a:endParaRPr lang="en-CA" dirty="0"/>
          </a:p>
          <a:p>
            <a:endParaRPr lang="en-CA" dirty="0"/>
          </a:p>
          <a:p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5036B-4053-E012-0476-9772F4D7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47</a:t>
            </a:fld>
            <a:endParaRPr lang="en-CA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44E9EA-F415-1E86-470E-21BA6B12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"/>
          <a:stretch/>
        </p:blipFill>
        <p:spPr>
          <a:xfrm>
            <a:off x="2405471" y="2349661"/>
            <a:ext cx="6318883" cy="32193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F942DC-F7DF-825F-78DC-F707BFE1CC8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A5: Half-Wave Rectifier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404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2612-A542-6AF3-7B35-F695A606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070373"/>
            <a:ext cx="10515600" cy="4351338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/>
              <a:t>Challenge now: Can you build a rectifier which turns the other half into the same polarity?</a:t>
            </a:r>
          </a:p>
          <a:p>
            <a:endParaRPr lang="en-CA" dirty="0"/>
          </a:p>
          <a:p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5036B-4053-E012-0476-9772F4D7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48</a:t>
            </a:fld>
            <a:endParaRPr lang="en-CA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F6EF60E-2F90-9385-A29E-3DF646C7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0" y="2505276"/>
            <a:ext cx="4215873" cy="364444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6B1992B-286B-FA54-1092-D09341864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84" y="2365593"/>
            <a:ext cx="4215873" cy="39238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36D080-86B3-2F0C-6535-75A9A65943B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A5: Full-Wave Rectifier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103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2612-A542-6AF3-7B35-F695A606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1327"/>
            <a:ext cx="10515600" cy="4351338"/>
          </a:xfrm>
        </p:spPr>
        <p:txBody>
          <a:bodyPr/>
          <a:lstStyle/>
          <a:p>
            <a:endParaRPr lang="en-CA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38069-1E50-18A0-E783-26268CD5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7" y="2082472"/>
            <a:ext cx="11097599" cy="3746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AC2EB-6D84-AC16-1C9A-574FEA31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49</a:t>
            </a:fld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316280-3A7B-4550-5F8C-93421D3C116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A5: Full-Wave Rectifier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396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519-800D-7B40-0D11-12DE3F2C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Hardware Workshop: (4 Day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C92E-9E60-BDF4-AAC5-A6665667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66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Phase Two: Introduction to Ece212/231</a:t>
            </a:r>
          </a:p>
          <a:p>
            <a:pPr lvl="1"/>
            <a:r>
              <a:rPr lang="en-CA" dirty="0"/>
              <a:t>Semiconductor</a:t>
            </a:r>
          </a:p>
          <a:p>
            <a:pPr lvl="1"/>
            <a:r>
              <a:rPr lang="en-CA" dirty="0"/>
              <a:t>Diode and LED</a:t>
            </a:r>
          </a:p>
          <a:p>
            <a:pPr lvl="1"/>
            <a:r>
              <a:rPr lang="en-CA" dirty="0"/>
              <a:t>Types of Transistors</a:t>
            </a:r>
          </a:p>
          <a:p>
            <a:pPr lvl="1"/>
            <a:r>
              <a:rPr lang="en-CA" dirty="0"/>
              <a:t>NPN and PNP Connections</a:t>
            </a:r>
          </a:p>
          <a:p>
            <a:pPr lvl="1"/>
            <a:r>
              <a:rPr lang="en-CA" dirty="0"/>
              <a:t>Astable Multivibrator</a:t>
            </a:r>
          </a:p>
          <a:p>
            <a:pPr lvl="1"/>
            <a:r>
              <a:rPr lang="en-CA" dirty="0"/>
              <a:t>Operational Amplifiers</a:t>
            </a:r>
          </a:p>
          <a:p>
            <a:pPr lvl="1"/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4E23-6B26-5861-6E41-66E06712EDE7}"/>
              </a:ext>
            </a:extLst>
          </p:cNvPr>
          <p:cNvSpPr txBox="1"/>
          <p:nvPr/>
        </p:nvSpPr>
        <p:spPr>
          <a:xfrm>
            <a:off x="3047338" y="32423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07EA2-C5FC-F83A-C700-59EB9D6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</a:t>
            </a:fld>
            <a:endParaRPr lang="en-CA" dirty="0"/>
          </a:p>
        </p:txBody>
      </p:sp>
      <p:pic>
        <p:nvPicPr>
          <p:cNvPr id="2050" name="Picture 2" descr="Free Clipart: IEC NPN Transistor Symbol | vermeil">
            <a:extLst>
              <a:ext uri="{FF2B5EF4-FFF2-40B4-BE49-F238E27FC236}">
                <a16:creationId xmlns:a16="http://schemas.microsoft.com/office/drawing/2014/main" id="{31F3B383-5D4E-7253-39CE-25F8DC42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56" y="4148253"/>
            <a:ext cx="1154895" cy="133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Clipart: IEC Diode Symbol | vermeil">
            <a:extLst>
              <a:ext uri="{FF2B5EF4-FFF2-40B4-BE49-F238E27FC236}">
                <a16:creationId xmlns:a16="http://schemas.microsoft.com/office/drawing/2014/main" id="{445EB5D0-6D5A-1DAE-2126-21C4B42D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51" y="2884770"/>
            <a:ext cx="1193905" cy="5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rational Amplifier Svg Png Icon Free Download (#485271) -  OnlineWebFonts.COM">
            <a:extLst>
              <a:ext uri="{FF2B5EF4-FFF2-40B4-BE49-F238E27FC236}">
                <a16:creationId xmlns:a16="http://schemas.microsoft.com/office/drawing/2014/main" id="{80C78096-3B2C-2615-04EF-D7FFB06A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756" y="3977119"/>
            <a:ext cx="1643168" cy="16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02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4A8B-CE4F-CB17-0BD0-B6D979D4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3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Transistor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4EB906-C075-4B72-ABA9-D0CD939C6897}"/>
              </a:ext>
            </a:extLst>
          </p:cNvPr>
          <p:cNvSpPr txBox="1">
            <a:spLocks/>
          </p:cNvSpPr>
          <p:nvPr/>
        </p:nvSpPr>
        <p:spPr>
          <a:xfrm>
            <a:off x="838200" y="379517"/>
            <a:ext cx="10515600" cy="979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New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6E00-921D-4E2D-D9A9-43A8ADC2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1640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A121-3A0B-A1C7-828D-35952A2B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Transistor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7CCF-7C08-B2BF-B2C1-F6DE9746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Transistor is a semiconductor device used as a switch or to amplify electronic signals</a:t>
            </a:r>
          </a:p>
          <a:p>
            <a:r>
              <a:rPr lang="en-CA" dirty="0"/>
              <a:t>Transistors are widely used in modern electronics</a:t>
            </a:r>
          </a:p>
          <a:p>
            <a:r>
              <a:rPr lang="en-CA" dirty="0"/>
              <a:t>Types of transistor:</a:t>
            </a:r>
          </a:p>
          <a:p>
            <a:pPr lvl="1"/>
            <a:r>
              <a:rPr lang="en-CA" dirty="0"/>
              <a:t>Bipolar junction </a:t>
            </a:r>
            <a:r>
              <a:rPr lang="en-US" dirty="0"/>
              <a:t>transistor  (BJT)</a:t>
            </a:r>
          </a:p>
          <a:p>
            <a:pPr lvl="1"/>
            <a:r>
              <a:rPr lang="en-US" altLang="zh-CN" dirty="0"/>
              <a:t>Metal-oxide-silicon field effect transistor (MOSFET) 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51C063-EA55-61D2-0E66-18DF22A4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4540250"/>
            <a:ext cx="5734050" cy="21812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7F680-53B1-E8EB-BBB2-55714514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567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589404-6D4A-2FF6-3B64-00F148B55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986" y="1635820"/>
            <a:ext cx="4571602" cy="4705986"/>
          </a:xfrm>
        </p:spPr>
        <p:txBody>
          <a:bodyPr>
            <a:normAutofit/>
          </a:bodyPr>
          <a:lstStyle/>
          <a:p>
            <a:r>
              <a:rPr lang="en-CA" dirty="0"/>
              <a:t>Stack of doped semiconductor materials (NPN or PNP junctions)</a:t>
            </a:r>
          </a:p>
          <a:p>
            <a:r>
              <a:rPr lang="en-CA" dirty="0"/>
              <a:t>Base-Emitter junction controls the flow of current</a:t>
            </a:r>
          </a:p>
          <a:p>
            <a:r>
              <a:rPr lang="en-CA" dirty="0"/>
              <a:t>Can be used as switch or amplifier depends on mode of operation.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DB043F-6223-217E-3071-8C69616D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14" y="1516283"/>
            <a:ext cx="4390976" cy="31944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85029B-3B69-A439-0FB4-878B4C47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24"/>
          </a:xfrm>
        </p:spPr>
        <p:txBody>
          <a:bodyPr/>
          <a:lstStyle/>
          <a:p>
            <a:r>
              <a:rPr lang="en-CA" dirty="0"/>
              <a:t>Transistor (BJT)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D3113-8D0E-94AC-69C8-21AEE5DBA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66" y="4710718"/>
            <a:ext cx="4788834" cy="20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6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61C1C1-0359-4EA8-7DAD-AAD34870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154" y="1664362"/>
            <a:ext cx="6093507" cy="519363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/>
              <a:t>Cut-Off: (Off Switch Region)</a:t>
            </a:r>
          </a:p>
          <a:p>
            <a:pPr lvl="1"/>
            <a:r>
              <a:rPr lang="en-CA" dirty="0"/>
              <a:t>Base-Emitter and Base-Collector junction are both reverse biased</a:t>
            </a:r>
          </a:p>
          <a:p>
            <a:pPr lvl="1"/>
            <a:r>
              <a:rPr lang="en-CA" dirty="0"/>
              <a:t>No current through Collector to Emitter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Saturation: (On Switch Region)</a:t>
            </a:r>
          </a:p>
          <a:p>
            <a:pPr lvl="1"/>
            <a:r>
              <a:rPr lang="en-CA" dirty="0"/>
              <a:t>Base-Emitter and Base-Collector junction are both forward biased</a:t>
            </a:r>
          </a:p>
          <a:p>
            <a:pPr lvl="1"/>
            <a:r>
              <a:rPr lang="en-CA" dirty="0"/>
              <a:t>Low impedance from Collector to Emitter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Active: (Amplifier Region)</a:t>
            </a:r>
          </a:p>
          <a:p>
            <a:pPr lvl="1"/>
            <a:r>
              <a:rPr lang="en-CA" dirty="0"/>
              <a:t>Base-emitter forward biased and Base-collector reverse biased</a:t>
            </a:r>
          </a:p>
          <a:p>
            <a:pPr lvl="1"/>
            <a:r>
              <a:rPr lang="en-CA" dirty="0"/>
              <a:t>Amplification of current controlled by Base-Emitter voltage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0B451-9052-71E1-8FCE-B0BDCBF83C5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Transistor - BJT Operation Regions</a:t>
            </a:r>
          </a:p>
        </p:txBody>
      </p:sp>
      <p:pic>
        <p:nvPicPr>
          <p:cNvPr id="1026" name="Picture 2" descr="Different Regions of BJT Operation - Electronics… | CircuitBread">
            <a:extLst>
              <a:ext uri="{FF2B5EF4-FFF2-40B4-BE49-F238E27FC236}">
                <a16:creationId xmlns:a16="http://schemas.microsoft.com/office/drawing/2014/main" id="{DD5F7995-6637-F256-6047-697ACA99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61" y="1871180"/>
            <a:ext cx="4937296" cy="46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45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9DAA05A-FF4D-66F4-5DE9-DD56AD3AE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98" y="2805546"/>
            <a:ext cx="7053685" cy="37678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774951-4293-EB1E-C256-D0DF7354A66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>
                <a:solidFill>
                  <a:schemeClr val="accent1">
                    <a:lumMod val="75000"/>
                  </a:schemeClr>
                </a:solidFill>
              </a:rPr>
              <a:t>A6: Astable Multivibrator</a:t>
            </a:r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24693B-9715-D408-E889-D756A363BAEA}"/>
              </a:ext>
            </a:extLst>
          </p:cNvPr>
          <p:cNvSpPr txBox="1">
            <a:spLocks/>
          </p:cNvSpPr>
          <p:nvPr/>
        </p:nvSpPr>
        <p:spPr>
          <a:xfrm>
            <a:off x="1020986" y="1635820"/>
            <a:ext cx="10332814" cy="4705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Produces square waves</a:t>
            </a:r>
          </a:p>
          <a:p>
            <a:r>
              <a:rPr lang="en-CA" sz="2800" dirty="0"/>
              <a:t>Uses transistor as the switch to charge and discharge capacitors</a:t>
            </a:r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348972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052-BAEE-000E-8466-6CA30813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A6: Astable Multivibrator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44260-DD6D-C6ED-C5B3-B64B6AA6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55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1141A6-4FCE-CA50-A065-AC48B5A9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06" y="1566313"/>
            <a:ext cx="7982188" cy="51551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0111F3-F924-6C9E-3D19-E2882D360B9C}"/>
              </a:ext>
            </a:extLst>
          </p:cNvPr>
          <p:cNvCxnSpPr>
            <a:cxnSpLocks/>
          </p:cNvCxnSpPr>
          <p:nvPr/>
        </p:nvCxnSpPr>
        <p:spPr>
          <a:xfrm>
            <a:off x="3718560" y="2468880"/>
            <a:ext cx="0" cy="1600200"/>
          </a:xfrm>
          <a:prstGeom prst="line">
            <a:avLst/>
          </a:prstGeom>
          <a:ln w="63500">
            <a:solidFill>
              <a:srgbClr val="00B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13D6AB-1788-380B-6154-5A40EBE9BBE5}"/>
              </a:ext>
            </a:extLst>
          </p:cNvPr>
          <p:cNvCxnSpPr>
            <a:cxnSpLocks/>
          </p:cNvCxnSpPr>
          <p:nvPr/>
        </p:nvCxnSpPr>
        <p:spPr>
          <a:xfrm flipH="1">
            <a:off x="2339340" y="4069080"/>
            <a:ext cx="1379220" cy="0"/>
          </a:xfrm>
          <a:prstGeom prst="line">
            <a:avLst/>
          </a:prstGeom>
          <a:ln w="63500">
            <a:solidFill>
              <a:srgbClr val="00B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2EC6EC-7AC9-54E5-AC99-998563DD8D38}"/>
              </a:ext>
            </a:extLst>
          </p:cNvPr>
          <p:cNvCxnSpPr>
            <a:cxnSpLocks/>
          </p:cNvCxnSpPr>
          <p:nvPr/>
        </p:nvCxnSpPr>
        <p:spPr>
          <a:xfrm flipV="1">
            <a:off x="2339340" y="4069080"/>
            <a:ext cx="0" cy="2287270"/>
          </a:xfrm>
          <a:prstGeom prst="line">
            <a:avLst/>
          </a:prstGeom>
          <a:ln w="63500">
            <a:solidFill>
              <a:srgbClr val="00B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A89282-4619-2116-D63B-3569BE19E72C}"/>
              </a:ext>
            </a:extLst>
          </p:cNvPr>
          <p:cNvCxnSpPr>
            <a:cxnSpLocks/>
          </p:cNvCxnSpPr>
          <p:nvPr/>
        </p:nvCxnSpPr>
        <p:spPr>
          <a:xfrm flipV="1">
            <a:off x="3718560" y="4069080"/>
            <a:ext cx="0" cy="2287270"/>
          </a:xfrm>
          <a:prstGeom prst="line">
            <a:avLst/>
          </a:prstGeom>
          <a:ln w="63500">
            <a:solidFill>
              <a:srgbClr val="00B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3F40D5-14A7-10AB-12E2-29DD84FEB6B0}"/>
              </a:ext>
            </a:extLst>
          </p:cNvPr>
          <p:cNvCxnSpPr>
            <a:cxnSpLocks/>
          </p:cNvCxnSpPr>
          <p:nvPr/>
        </p:nvCxnSpPr>
        <p:spPr>
          <a:xfrm flipH="1">
            <a:off x="3718560" y="4069080"/>
            <a:ext cx="1112520" cy="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6FF90-D43A-C451-AD26-215466133491}"/>
              </a:ext>
            </a:extLst>
          </p:cNvPr>
          <p:cNvCxnSpPr>
            <a:cxnSpLocks/>
          </p:cNvCxnSpPr>
          <p:nvPr/>
        </p:nvCxnSpPr>
        <p:spPr>
          <a:xfrm flipH="1" flipV="1">
            <a:off x="4831080" y="4069080"/>
            <a:ext cx="1264920" cy="124968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FF5A1-36E1-20BF-A485-D79D4DB7C36C}"/>
              </a:ext>
            </a:extLst>
          </p:cNvPr>
          <p:cNvCxnSpPr>
            <a:cxnSpLocks/>
          </p:cNvCxnSpPr>
          <p:nvPr/>
        </p:nvCxnSpPr>
        <p:spPr>
          <a:xfrm flipH="1">
            <a:off x="6096000" y="5318760"/>
            <a:ext cx="1592580" cy="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401EF5-3E54-BD8F-004B-489BA27DD88A}"/>
              </a:ext>
            </a:extLst>
          </p:cNvPr>
          <p:cNvCxnSpPr>
            <a:cxnSpLocks/>
          </p:cNvCxnSpPr>
          <p:nvPr/>
        </p:nvCxnSpPr>
        <p:spPr>
          <a:xfrm>
            <a:off x="7193280" y="2468880"/>
            <a:ext cx="0" cy="1600200"/>
          </a:xfrm>
          <a:prstGeom prst="line">
            <a:avLst/>
          </a:prstGeom>
          <a:ln w="63500">
            <a:solidFill>
              <a:srgbClr val="C320E4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587BD6-74FB-B96F-7A32-3E3220F22B31}"/>
              </a:ext>
            </a:extLst>
          </p:cNvPr>
          <p:cNvCxnSpPr>
            <a:cxnSpLocks/>
          </p:cNvCxnSpPr>
          <p:nvPr/>
        </p:nvCxnSpPr>
        <p:spPr>
          <a:xfrm flipV="1">
            <a:off x="7825740" y="4069080"/>
            <a:ext cx="0" cy="2287270"/>
          </a:xfrm>
          <a:prstGeom prst="line">
            <a:avLst/>
          </a:prstGeom>
          <a:ln w="63500">
            <a:solidFill>
              <a:srgbClr val="C320E4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C28F68-2120-631E-C659-32EE3611088E}"/>
              </a:ext>
            </a:extLst>
          </p:cNvPr>
          <p:cNvCxnSpPr>
            <a:cxnSpLocks/>
          </p:cNvCxnSpPr>
          <p:nvPr/>
        </p:nvCxnSpPr>
        <p:spPr>
          <a:xfrm>
            <a:off x="7193280" y="4069080"/>
            <a:ext cx="632460" cy="0"/>
          </a:xfrm>
          <a:prstGeom prst="line">
            <a:avLst/>
          </a:prstGeom>
          <a:ln w="63500">
            <a:solidFill>
              <a:srgbClr val="C320E4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417FB0-4E72-EB57-71AF-E7059325EBD0}"/>
              </a:ext>
            </a:extLst>
          </p:cNvPr>
          <p:cNvCxnSpPr>
            <a:cxnSpLocks/>
          </p:cNvCxnSpPr>
          <p:nvPr/>
        </p:nvCxnSpPr>
        <p:spPr>
          <a:xfrm>
            <a:off x="4831080" y="2468880"/>
            <a:ext cx="0" cy="160020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2DF8BA-D0A1-C481-A103-1B5BD62ACE40}"/>
              </a:ext>
            </a:extLst>
          </p:cNvPr>
          <p:cNvCxnSpPr>
            <a:cxnSpLocks/>
          </p:cNvCxnSpPr>
          <p:nvPr/>
        </p:nvCxnSpPr>
        <p:spPr>
          <a:xfrm flipV="1">
            <a:off x="9098280" y="4069080"/>
            <a:ext cx="0" cy="2287270"/>
          </a:xfrm>
          <a:prstGeom prst="line">
            <a:avLst/>
          </a:prstGeom>
          <a:ln w="63500">
            <a:solidFill>
              <a:srgbClr val="C320E4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A45D57-5AB3-5025-BF12-7AA85E3EACEE}"/>
              </a:ext>
            </a:extLst>
          </p:cNvPr>
          <p:cNvCxnSpPr>
            <a:cxnSpLocks/>
          </p:cNvCxnSpPr>
          <p:nvPr/>
        </p:nvCxnSpPr>
        <p:spPr>
          <a:xfrm>
            <a:off x="7825740" y="4069080"/>
            <a:ext cx="1272540" cy="0"/>
          </a:xfrm>
          <a:prstGeom prst="line">
            <a:avLst/>
          </a:prstGeom>
          <a:ln w="63500">
            <a:solidFill>
              <a:srgbClr val="C320E4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11403D-8661-F2D3-261D-8BAD2555C7F2}"/>
              </a:ext>
            </a:extLst>
          </p:cNvPr>
          <p:cNvCxnSpPr>
            <a:cxnSpLocks/>
          </p:cNvCxnSpPr>
          <p:nvPr/>
        </p:nvCxnSpPr>
        <p:spPr>
          <a:xfrm flipV="1">
            <a:off x="4831079" y="4069080"/>
            <a:ext cx="1264920" cy="124968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A5AAA2-89AA-B841-46B0-2B5EA89F8900}"/>
              </a:ext>
            </a:extLst>
          </p:cNvPr>
          <p:cNvCxnSpPr>
            <a:cxnSpLocks/>
          </p:cNvCxnSpPr>
          <p:nvPr/>
        </p:nvCxnSpPr>
        <p:spPr>
          <a:xfrm>
            <a:off x="3840480" y="5318760"/>
            <a:ext cx="990599" cy="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9F984D-B88A-2ABB-D03D-06CD843FF811}"/>
              </a:ext>
            </a:extLst>
          </p:cNvPr>
          <p:cNvCxnSpPr>
            <a:cxnSpLocks/>
          </p:cNvCxnSpPr>
          <p:nvPr/>
        </p:nvCxnSpPr>
        <p:spPr>
          <a:xfrm flipH="1">
            <a:off x="6080760" y="4069080"/>
            <a:ext cx="1112520" cy="0"/>
          </a:xfrm>
          <a:prstGeom prst="line">
            <a:avLst/>
          </a:prstGeom>
          <a:ln w="635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293B-7F82-B376-B950-93A24CBD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A6: Astable Multivibrator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FD5F2-C875-10BA-3131-0E2CE111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36" y="1539228"/>
            <a:ext cx="8871837" cy="4953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C8B47-D754-1FC9-F265-E55D79DF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305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D79D-B63D-F0CA-EC94-54F0531E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A6: Astable Multivibrator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0C8AC-3CFE-9AAD-A589-F1BFEEC4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1F0DF-1B26-8BD9-B6E7-2F7E9156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04" y="1539219"/>
            <a:ext cx="10162592" cy="49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04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7E1C-C80C-2123-9ECE-7CC3AE3C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A6: Astable Multivibrator with LED Output</a:t>
            </a:r>
            <a:br>
              <a:rPr lang="en-CA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(SWAP WITH LIVE DEMO)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8B22882-939F-1D90-384A-FB41539EA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84" y="1523639"/>
            <a:ext cx="8910735" cy="52573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2E3BE-9A14-BB11-61AE-CDFE9C51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748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4EB906-C075-4B72-ABA9-D0CD939C6897}"/>
              </a:ext>
            </a:extLst>
          </p:cNvPr>
          <p:cNvSpPr txBox="1">
            <a:spLocks/>
          </p:cNvSpPr>
          <p:nvPr/>
        </p:nvSpPr>
        <p:spPr>
          <a:xfrm>
            <a:off x="838200" y="379517"/>
            <a:ext cx="10515600" cy="979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New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6E00-921D-4E2D-D9A9-43A8ADC2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59</a:t>
            </a:fld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FBF60F-7F7A-F157-F9EE-AF848760276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Operational Amplifiers</a:t>
            </a:r>
          </a:p>
        </p:txBody>
      </p:sp>
    </p:spTree>
    <p:extLst>
      <p:ext uri="{BB962C8B-B14F-4D97-AF65-F5344CB8AC3E}">
        <p14:creationId xmlns:p14="http://schemas.microsoft.com/office/powerpoint/2010/main" val="386937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519-800D-7B40-0D11-12DE3F2C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Hardware Workshop: (4 Day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C92E-9E60-BDF4-AAC5-A6665667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Phase Three: Application Part 1</a:t>
            </a:r>
          </a:p>
          <a:p>
            <a:pPr lvl="1"/>
            <a:r>
              <a:rPr lang="en-CA" dirty="0"/>
              <a:t>DC Motors</a:t>
            </a:r>
          </a:p>
          <a:p>
            <a:pPr lvl="1"/>
            <a:r>
              <a:rPr lang="en-CA" dirty="0"/>
              <a:t>Pulse Width Modulation</a:t>
            </a:r>
          </a:p>
          <a:p>
            <a:pPr lvl="1"/>
            <a:r>
              <a:rPr lang="en-CA" dirty="0"/>
              <a:t>H-Bridge</a:t>
            </a:r>
          </a:p>
          <a:p>
            <a:pPr lvl="1"/>
            <a:r>
              <a:rPr lang="en-CA" dirty="0"/>
              <a:t>Photoresistors</a:t>
            </a:r>
          </a:p>
          <a:p>
            <a:pPr lvl="1"/>
            <a:r>
              <a:rPr lang="en-CA" dirty="0"/>
              <a:t>Phototransistors</a:t>
            </a:r>
          </a:p>
          <a:p>
            <a:pPr lvl="1"/>
            <a:r>
              <a:rPr lang="en-CA" dirty="0"/>
              <a:t>Colour Detection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4E23-6B26-5861-6E41-66E06712EDE7}"/>
              </a:ext>
            </a:extLst>
          </p:cNvPr>
          <p:cNvSpPr txBox="1"/>
          <p:nvPr/>
        </p:nvSpPr>
        <p:spPr>
          <a:xfrm>
            <a:off x="3046013" y="3253372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07EA2-C5FC-F83A-C700-59EB9D6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6</a:t>
            </a:fld>
            <a:endParaRPr lang="en-CA" dirty="0"/>
          </a:p>
        </p:txBody>
      </p:sp>
      <p:pic>
        <p:nvPicPr>
          <p:cNvPr id="3074" name="Picture 2" descr="Micro 260 Hobby DC Motor in Canada Robotix">
            <a:extLst>
              <a:ext uri="{FF2B5EF4-FFF2-40B4-BE49-F238E27FC236}">
                <a16:creationId xmlns:a16="http://schemas.microsoft.com/office/drawing/2014/main" id="{590B728B-868A-0878-A939-28FF0FA8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12" y="1742341"/>
            <a:ext cx="2560416" cy="256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a Photoresistor - Hackster.io">
            <a:extLst>
              <a:ext uri="{FF2B5EF4-FFF2-40B4-BE49-F238E27FC236}">
                <a16:creationId xmlns:a16="http://schemas.microsoft.com/office/drawing/2014/main" id="{31DFF752-D352-98C2-326A-99C80080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65" y="4075413"/>
            <a:ext cx="3066055" cy="2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9D562D-2B56-95E0-C1DD-D4BFBB8E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562" y="4353132"/>
            <a:ext cx="1627401" cy="139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known symbol on schematic (Circle with &quot;M&quot; underlined) - Electrical  Engineering Stack Exchange">
            <a:extLst>
              <a:ext uri="{FF2B5EF4-FFF2-40B4-BE49-F238E27FC236}">
                <a16:creationId xmlns:a16="http://schemas.microsoft.com/office/drawing/2014/main" id="{4BF33B46-C1D0-07F4-329F-E77381859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 r="19089"/>
          <a:stretch/>
        </p:blipFill>
        <p:spPr bwMode="auto">
          <a:xfrm>
            <a:off x="8957840" y="2230756"/>
            <a:ext cx="1990846" cy="11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23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9355AA-CA31-C230-A1B3-F4E36EC28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/>
          <a:stretch/>
        </p:blipFill>
        <p:spPr>
          <a:xfrm>
            <a:off x="5494116" y="1496839"/>
            <a:ext cx="6589853" cy="499603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25C8D-095D-158F-D5B4-84117AB1B0B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/>
              <a:t>Operational Amplifier (Op Amp)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E89272-F041-CF84-7B43-A4BDA14853E8}"/>
              </a:ext>
            </a:extLst>
          </p:cNvPr>
          <p:cNvSpPr txBox="1">
            <a:spLocks/>
          </p:cNvSpPr>
          <p:nvPr/>
        </p:nvSpPr>
        <p:spPr>
          <a:xfrm>
            <a:off x="419102" y="2264002"/>
            <a:ext cx="5075014" cy="346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Z</a:t>
            </a:r>
            <a:r>
              <a:rPr lang="en-US" baseline="-25000" dirty="0"/>
              <a:t>in</a:t>
            </a:r>
            <a:r>
              <a:rPr lang="en-US" dirty="0"/>
              <a:t> </a:t>
            </a:r>
            <a:r>
              <a:rPr lang="en-CA" b="0" i="0" dirty="0">
                <a:solidFill>
                  <a:srgbClr val="040C28"/>
                </a:solidFill>
                <a:effectLst/>
              </a:rPr>
              <a:t>→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CA" b="0" i="0" dirty="0">
                <a:solidFill>
                  <a:srgbClr val="202124"/>
                </a:solidFill>
                <a:effectLst/>
              </a:rPr>
              <a:t>∞</a:t>
            </a:r>
            <a:r>
              <a:rPr lang="en-US" dirty="0"/>
              <a:t> </a:t>
            </a:r>
            <a:r>
              <a:rPr lang="el-GR" b="0" i="0" dirty="0">
                <a:solidFill>
                  <a:srgbClr val="202124"/>
                </a:solidFill>
                <a:effectLst/>
              </a:rPr>
              <a:t>Ω</a:t>
            </a:r>
            <a:r>
              <a:rPr lang="en-CA" b="0" i="0" dirty="0">
                <a:solidFill>
                  <a:srgbClr val="202124"/>
                </a:solidFill>
                <a:effectLst/>
              </a:rPr>
              <a:t> (open circuit)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Z</a:t>
            </a:r>
            <a:r>
              <a:rPr lang="en-US" baseline="-25000" dirty="0" err="1"/>
              <a:t>out</a:t>
            </a:r>
            <a:r>
              <a:rPr lang="en-US" dirty="0"/>
              <a:t> </a:t>
            </a:r>
            <a:r>
              <a:rPr lang="en-CA" b="0" i="0" dirty="0">
                <a:solidFill>
                  <a:srgbClr val="040C28"/>
                </a:solidFill>
                <a:effectLst/>
              </a:rPr>
              <a:t>→</a:t>
            </a:r>
            <a:r>
              <a:rPr lang="en-CA" dirty="0">
                <a:solidFill>
                  <a:srgbClr val="040C28"/>
                </a:solidFill>
                <a:latin typeface="Google Sans"/>
              </a:rPr>
              <a:t> 0 </a:t>
            </a:r>
            <a:r>
              <a:rPr lang="el-GR" b="0" i="0" dirty="0">
                <a:solidFill>
                  <a:srgbClr val="202124"/>
                </a:solidFill>
                <a:effectLst/>
              </a:rPr>
              <a:t>Ω</a:t>
            </a:r>
            <a:r>
              <a:rPr lang="en-US" dirty="0"/>
              <a:t> (short circuit)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CA" b="0" i="0" dirty="0">
                <a:solidFill>
                  <a:srgbClr val="040C28"/>
                </a:solidFill>
                <a:effectLst/>
              </a:rPr>
              <a:t>→</a:t>
            </a:r>
            <a:r>
              <a:rPr lang="en-CA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CA" b="0" i="0" dirty="0">
                <a:solidFill>
                  <a:srgbClr val="202124"/>
                </a:solidFill>
                <a:effectLst/>
              </a:rPr>
              <a:t>∞ (very large gain)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is capped by the V+/- rails in the top and bottom that power the Op Amp</a:t>
            </a:r>
          </a:p>
        </p:txBody>
      </p:sp>
    </p:spTree>
    <p:extLst>
      <p:ext uri="{BB962C8B-B14F-4D97-AF65-F5344CB8AC3E}">
        <p14:creationId xmlns:p14="http://schemas.microsoft.com/office/powerpoint/2010/main" val="3362365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4CDEB9F-4F28-A296-0D56-EE5E2483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7590"/>
            <a:ext cx="5984038" cy="3785419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91858-C245-5695-B3AF-4AA51164A09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Op Amp: Stabilizing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9F9FA-7D0B-83EA-8B24-1301980564DA}"/>
              </a:ext>
            </a:extLst>
          </p:cNvPr>
          <p:cNvSpPr txBox="1">
            <a:spLocks/>
          </p:cNvSpPr>
          <p:nvPr/>
        </p:nvSpPr>
        <p:spPr>
          <a:xfrm>
            <a:off x="1020986" y="1635820"/>
            <a:ext cx="5075014" cy="470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Negative feedback</a:t>
            </a:r>
          </a:p>
          <a:p>
            <a:pPr lvl="1"/>
            <a:r>
              <a:rPr lang="en-CA" dirty="0"/>
              <a:t>Make the Op Amp dependent on the feedback of the output</a:t>
            </a:r>
          </a:p>
          <a:p>
            <a:pPr lvl="1"/>
            <a:r>
              <a:rPr lang="en-CA" dirty="0"/>
              <a:t>Gives us some control in influencing the Op Amp’s output through modifying the negative feedback wire</a:t>
            </a:r>
          </a:p>
          <a:p>
            <a:pPr lvl="1"/>
            <a:r>
              <a:rPr lang="en-CA" dirty="0"/>
              <a:t>Use the input current to the +/- nodes = 0, voltages of the +/- nodes are a virtual short (V</a:t>
            </a:r>
            <a:r>
              <a:rPr lang="en-CA" baseline="-25000" dirty="0"/>
              <a:t>+ </a:t>
            </a:r>
            <a:r>
              <a:rPr lang="en-CA" dirty="0"/>
              <a:t>= V</a:t>
            </a:r>
            <a:r>
              <a:rPr lang="en-CA" baseline="-25000" dirty="0"/>
              <a:t>-</a:t>
            </a:r>
            <a:r>
              <a:rPr lang="en-CA" dirty="0"/>
              <a:t>), and KCL analysis to do this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D9BA23-D618-D613-6ED8-98BB657A1157}"/>
              </a:ext>
            </a:extLst>
          </p:cNvPr>
          <p:cNvCxnSpPr>
            <a:cxnSpLocks/>
          </p:cNvCxnSpPr>
          <p:nvPr/>
        </p:nvCxnSpPr>
        <p:spPr>
          <a:xfrm>
            <a:off x="9792182" y="3515360"/>
            <a:ext cx="0" cy="77884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94F419-B8F1-786F-9479-4D41988E020F}"/>
              </a:ext>
            </a:extLst>
          </p:cNvPr>
          <p:cNvCxnSpPr>
            <a:cxnSpLocks/>
          </p:cNvCxnSpPr>
          <p:nvPr/>
        </p:nvCxnSpPr>
        <p:spPr>
          <a:xfrm>
            <a:off x="7833360" y="4294208"/>
            <a:ext cx="1958822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5DFE78-FCE6-49D2-3673-31F960C89EB6}"/>
              </a:ext>
            </a:extLst>
          </p:cNvPr>
          <p:cNvCxnSpPr>
            <a:cxnSpLocks/>
          </p:cNvCxnSpPr>
          <p:nvPr/>
        </p:nvCxnSpPr>
        <p:spPr>
          <a:xfrm flipV="1">
            <a:off x="7833360" y="3576320"/>
            <a:ext cx="0" cy="71788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8EC679-F320-B8EC-126B-7C2692EC220B}"/>
              </a:ext>
            </a:extLst>
          </p:cNvPr>
          <p:cNvCxnSpPr>
            <a:cxnSpLocks/>
          </p:cNvCxnSpPr>
          <p:nvPr/>
        </p:nvCxnSpPr>
        <p:spPr>
          <a:xfrm flipH="1">
            <a:off x="7833360" y="3576320"/>
            <a:ext cx="42672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32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95B2BA1-4A40-77D9-30B2-C22CBAC4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1A937E-590D-4E02-BCF7-186B5F40C5A7}" type="slidenum">
              <a:rPr lang="en-CA" smtClean="0"/>
              <a:t>62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41DF98-F6D3-1833-3D1D-E28DE41BE67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Op Amp: Configurations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527BED-EF3D-F5BD-AFDC-4A62BF6FB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5" r="895"/>
          <a:stretch/>
        </p:blipFill>
        <p:spPr>
          <a:xfrm>
            <a:off x="2541534" y="2025570"/>
            <a:ext cx="6928750" cy="4603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F6143-1A7F-FC43-85A3-6C4F8E00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34" y="1601276"/>
            <a:ext cx="7010400" cy="495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0C7812-FAF9-CDFD-E6A5-BBCC04936C40}"/>
              </a:ext>
            </a:extLst>
          </p:cNvPr>
          <p:cNvSpPr/>
          <p:nvPr/>
        </p:nvSpPr>
        <p:spPr>
          <a:xfrm>
            <a:off x="4671385" y="2151019"/>
            <a:ext cx="2389074" cy="1790721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887DC7-CEB1-0DFC-2485-387052275B50}"/>
              </a:ext>
            </a:extLst>
          </p:cNvPr>
          <p:cNvSpPr/>
          <p:nvPr/>
        </p:nvSpPr>
        <p:spPr>
          <a:xfrm>
            <a:off x="7081210" y="2151019"/>
            <a:ext cx="2389074" cy="1790721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169AAF-F6B1-A81F-629B-C5704DF1F385}"/>
              </a:ext>
            </a:extLst>
          </p:cNvPr>
          <p:cNvSpPr/>
          <p:nvPr/>
        </p:nvSpPr>
        <p:spPr>
          <a:xfrm>
            <a:off x="4692136" y="3941740"/>
            <a:ext cx="2389074" cy="2204417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68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F1D9-EA50-AFD2-C0E8-01F8DCDEBF5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A7: Building Amplifiers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9CE96C-D4D9-25C6-7635-B9A73B95026C}"/>
              </a:ext>
            </a:extLst>
          </p:cNvPr>
          <p:cNvSpPr txBox="1">
            <a:spLocks/>
          </p:cNvSpPr>
          <p:nvPr/>
        </p:nvSpPr>
        <p:spPr>
          <a:xfrm>
            <a:off x="1020985" y="1635820"/>
            <a:ext cx="5669182" cy="470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CA" dirty="0"/>
              <a:t>Try to build an inverting amplifier with Gain bigger than 5. What happens?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Build a summing Op Amp with 2 inputs and </a:t>
            </a:r>
            <a:r>
              <a:rPr lang="en-CA" dirty="0" err="1"/>
              <a:t>V</a:t>
            </a:r>
            <a:r>
              <a:rPr lang="en-CA" baseline="-25000" dirty="0" err="1"/>
              <a:t>out</a:t>
            </a:r>
            <a:r>
              <a:rPr lang="en-CA" dirty="0"/>
              <a:t> = -(V</a:t>
            </a:r>
            <a:r>
              <a:rPr lang="en-CA" baseline="-25000" dirty="0"/>
              <a:t>1</a:t>
            </a:r>
            <a:r>
              <a:rPr lang="en-CA" dirty="0"/>
              <a:t> + V</a:t>
            </a:r>
            <a:r>
              <a:rPr lang="en-CA" baseline="-25000" dirty="0"/>
              <a:t>2</a:t>
            </a:r>
            <a:r>
              <a:rPr lang="en-CA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6C2A6-A344-D9F1-91A9-6AF14F8C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26" y="3913762"/>
            <a:ext cx="2911793" cy="2842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B4D3E-A599-3B94-45FA-16988C0A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26" y="1635820"/>
            <a:ext cx="2911793" cy="21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25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FF80-2BAC-D478-8035-B4DB99661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Consider the Astable Multivibrator with only a 2.0V source</a:t>
            </a:r>
          </a:p>
          <a:p>
            <a:r>
              <a:rPr lang="en-CA" dirty="0"/>
              <a:t>Enough to charge and switch the transistors but not enough to power the LEDs</a:t>
            </a:r>
          </a:p>
          <a:p>
            <a:r>
              <a:rPr lang="en-CA" dirty="0"/>
              <a:t>Add an amplifier to one side of the circuit to make one LED flash on and off, while the other does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F5517-2C75-8179-C1B2-B888E234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64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C09FDF-9526-BFC4-04DA-8F08CA51C96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A8: Amplifying Astable Multivibrator</a:t>
            </a:r>
          </a:p>
        </p:txBody>
      </p:sp>
    </p:spTree>
    <p:extLst>
      <p:ext uri="{BB962C8B-B14F-4D97-AF65-F5344CB8AC3E}">
        <p14:creationId xmlns:p14="http://schemas.microsoft.com/office/powerpoint/2010/main" val="1336378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Diodes, Transistors and </a:t>
            </a:r>
            <a:r>
              <a:rPr lang="en-CA" sz="4000" b="1" dirty="0" err="1">
                <a:solidFill>
                  <a:srgbClr val="0070C0"/>
                </a:solidFill>
              </a:rPr>
              <a:t>OpAmps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2 End</a:t>
            </a:r>
          </a:p>
        </p:txBody>
      </p:sp>
    </p:spTree>
    <p:extLst>
      <p:ext uri="{BB962C8B-B14F-4D97-AF65-F5344CB8AC3E}">
        <p14:creationId xmlns:p14="http://schemas.microsoft.com/office/powerpoint/2010/main" val="3710644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Motor Control and Light Sensors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3 Start</a:t>
            </a:r>
          </a:p>
        </p:txBody>
      </p:sp>
    </p:spTree>
    <p:extLst>
      <p:ext uri="{BB962C8B-B14F-4D97-AF65-F5344CB8AC3E}">
        <p14:creationId xmlns:p14="http://schemas.microsoft.com/office/powerpoint/2010/main" val="3746316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B002-4B79-678E-17CE-07499B2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DC Motors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D38A-E268-108E-B7FA-8E51633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396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1CA7-D294-EBFA-C819-7FE99FE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Modelling DC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CEA4-30E6-B491-1DE4-1F67F2CF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Current flows into the motor</a:t>
            </a:r>
          </a:p>
          <a:p>
            <a:r>
              <a:rPr lang="en-CA" dirty="0"/>
              <a:t>Magnetic force is generated to spin the shaft</a:t>
            </a:r>
          </a:p>
          <a:p>
            <a:r>
              <a:rPr lang="en-CA" dirty="0"/>
              <a:t>How can we model this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1C01-4573-DF54-31A7-BB7B0D5D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68</a:t>
            </a:fld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AEA1B1-3B9C-6A10-FF7A-B1492119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315" y="3544747"/>
            <a:ext cx="3189145" cy="239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41114-6213-5AD1-1F5D-03EA007AC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21" y="3544747"/>
            <a:ext cx="3278254" cy="23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4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8BBF-7CE7-2D6F-F8F2-D79F94D5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Modelling DC Motors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5A98-7D36-C12C-60AB-68B0F2CD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69</a:t>
            </a:fld>
            <a:endParaRPr lang="en-CA"/>
          </a:p>
        </p:txBody>
      </p: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EAEA6085-284B-1D2A-BC63-98982025A8D5}"/>
              </a:ext>
            </a:extLst>
          </p:cNvPr>
          <p:cNvSpPr/>
          <p:nvPr/>
        </p:nvSpPr>
        <p:spPr>
          <a:xfrm>
            <a:off x="2431357" y="2733395"/>
            <a:ext cx="3159888" cy="13908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5000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77BD5A-87C6-112D-5889-35263907593A}"/>
              </a:ext>
            </a:extLst>
          </p:cNvPr>
          <p:cNvGrpSpPr/>
          <p:nvPr/>
        </p:nvGrpSpPr>
        <p:grpSpPr>
          <a:xfrm>
            <a:off x="2960621" y="3336472"/>
            <a:ext cx="1876687" cy="1575533"/>
            <a:chOff x="2960621" y="3336472"/>
            <a:chExt cx="1876687" cy="15755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F41502-8895-CCB2-FFA7-45EE3021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621" y="3521161"/>
              <a:ext cx="1876687" cy="1390844"/>
            </a:xfrm>
            <a:prstGeom prst="rect">
              <a:avLst/>
            </a:prstGeom>
          </p:spPr>
        </p:pic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EEF79613-E942-7B34-98EA-9DB85249728D}"/>
                </a:ext>
              </a:extLst>
            </p:cNvPr>
            <p:cNvSpPr/>
            <p:nvPr/>
          </p:nvSpPr>
          <p:spPr>
            <a:xfrm>
              <a:off x="2960621" y="3336472"/>
              <a:ext cx="289367" cy="289367"/>
            </a:xfrm>
            <a:prstGeom prst="plus">
              <a:avLst>
                <a:gd name="adj" fmla="val 380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B8B06-87D4-1A00-2162-D3C6ABEE0EEF}"/>
                </a:ext>
              </a:extLst>
            </p:cNvPr>
            <p:cNvSpPr/>
            <p:nvPr/>
          </p:nvSpPr>
          <p:spPr>
            <a:xfrm>
              <a:off x="4433945" y="3441005"/>
              <a:ext cx="289367" cy="802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CE5104-1899-E2A1-FCAC-497EBD19B45B}"/>
              </a:ext>
            </a:extLst>
          </p:cNvPr>
          <p:cNvGrpSpPr/>
          <p:nvPr/>
        </p:nvGrpSpPr>
        <p:grpSpPr>
          <a:xfrm>
            <a:off x="7602327" y="3336472"/>
            <a:ext cx="1876687" cy="1575533"/>
            <a:chOff x="7602327" y="3336472"/>
            <a:chExt cx="1876687" cy="1575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E5C016-8930-6937-1615-83CC5630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327" y="3521161"/>
              <a:ext cx="1876687" cy="1390844"/>
            </a:xfrm>
            <a:prstGeom prst="rect">
              <a:avLst/>
            </a:prstGeom>
          </p:spPr>
        </p:pic>
        <p:sp>
          <p:nvSpPr>
            <p:cNvPr id="20" name="Cross 19">
              <a:extLst>
                <a:ext uri="{FF2B5EF4-FFF2-40B4-BE49-F238E27FC236}">
                  <a16:creationId xmlns:a16="http://schemas.microsoft.com/office/drawing/2014/main" id="{F3CBAF1A-A3FA-C45C-47FF-A4BB90EEA076}"/>
                </a:ext>
              </a:extLst>
            </p:cNvPr>
            <p:cNvSpPr/>
            <p:nvPr/>
          </p:nvSpPr>
          <p:spPr>
            <a:xfrm>
              <a:off x="9189647" y="3336472"/>
              <a:ext cx="289367" cy="289367"/>
            </a:xfrm>
            <a:prstGeom prst="plus">
              <a:avLst>
                <a:gd name="adj" fmla="val 380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F2F2EE-5E0C-90C8-9DD6-6B2997F5BB4D}"/>
                </a:ext>
              </a:extLst>
            </p:cNvPr>
            <p:cNvSpPr/>
            <p:nvPr/>
          </p:nvSpPr>
          <p:spPr>
            <a:xfrm>
              <a:off x="7716323" y="3441005"/>
              <a:ext cx="289367" cy="8029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06A4A9C1-8E08-B43F-4CEE-2613879958AC}"/>
              </a:ext>
            </a:extLst>
          </p:cNvPr>
          <p:cNvSpPr/>
          <p:nvPr/>
        </p:nvSpPr>
        <p:spPr>
          <a:xfrm flipH="1">
            <a:off x="6854046" y="2745583"/>
            <a:ext cx="3159888" cy="13908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5000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B157674-5CCD-7CDC-33BA-3350E7A5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10515600" cy="4629148"/>
          </a:xfrm>
        </p:spPr>
        <p:txBody>
          <a:bodyPr/>
          <a:lstStyle/>
          <a:p>
            <a:r>
              <a:rPr lang="en-CA" dirty="0"/>
              <a:t>What direction will the motor spin?</a:t>
            </a:r>
          </a:p>
        </p:txBody>
      </p:sp>
    </p:spTree>
    <p:extLst>
      <p:ext uri="{BB962C8B-B14F-4D97-AF65-F5344CB8AC3E}">
        <p14:creationId xmlns:p14="http://schemas.microsoft.com/office/powerpoint/2010/main" val="16924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519-800D-7B40-0D11-12DE3F2C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dirty="0"/>
              <a:t>Hardware Workshop: (4 Day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C92E-9E60-BDF4-AAC5-A6665667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Phase Four: Application Part 2</a:t>
            </a:r>
          </a:p>
          <a:p>
            <a:pPr lvl="1"/>
            <a:r>
              <a:rPr lang="en-CA" dirty="0"/>
              <a:t>Coupled Inductors</a:t>
            </a:r>
          </a:p>
          <a:p>
            <a:pPr lvl="1"/>
            <a:r>
              <a:rPr lang="en-CA" dirty="0"/>
              <a:t>Joule Thief</a:t>
            </a:r>
          </a:p>
          <a:p>
            <a:pPr lvl="1"/>
            <a:r>
              <a:rPr lang="en-CA" dirty="0"/>
              <a:t>Generators</a:t>
            </a:r>
          </a:p>
          <a:p>
            <a:pPr lvl="1"/>
            <a:r>
              <a:rPr lang="en-CA" dirty="0"/>
              <a:t>Workshop Competition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4E23-6B26-5861-6E41-66E06712EDE7}"/>
              </a:ext>
            </a:extLst>
          </p:cNvPr>
          <p:cNvSpPr txBox="1"/>
          <p:nvPr/>
        </p:nvSpPr>
        <p:spPr>
          <a:xfrm>
            <a:off x="3046013" y="3253372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07EA2-C5FC-F83A-C700-59EB9D6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A236F8-D7D8-3ECE-CC99-17A128F1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97" y="2001943"/>
            <a:ext cx="3229426" cy="2248214"/>
          </a:xfrm>
          <a:prstGeom prst="rect">
            <a:avLst/>
          </a:prstGeom>
        </p:spPr>
      </p:pic>
      <p:pic>
        <p:nvPicPr>
          <p:cNvPr id="4104" name="Picture 8" descr="Basic Electronic Component Symbols that Every PCB Design Engineer Should  Know">
            <a:extLst>
              <a:ext uri="{FF2B5EF4-FFF2-40B4-BE49-F238E27FC236}">
                <a16:creationId xmlns:a16="http://schemas.microsoft.com/office/drawing/2014/main" id="{5E03FC0F-2C97-0585-7E82-C81E376D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849123"/>
            <a:ext cx="2857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75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0FC1-A35E-08C5-72CB-6218EB25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Modelling DC Motors: Important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EA4A-51AD-E904-DC1D-2CD9C8EA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We need to be able to implement: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E59A9-07A9-02AF-8F5F-D640FCD5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70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4347E-97A4-5FCB-ED0E-CE124F82CC3A}"/>
              </a:ext>
            </a:extLst>
          </p:cNvPr>
          <p:cNvSpPr txBox="1"/>
          <p:nvPr/>
        </p:nvSpPr>
        <p:spPr>
          <a:xfrm>
            <a:off x="1489275" y="3106478"/>
            <a:ext cx="4606725" cy="40862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1. Variable Speed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64FF-7460-9F97-5E4E-128FB85A9597}"/>
              </a:ext>
            </a:extLst>
          </p:cNvPr>
          <p:cNvSpPr txBox="1"/>
          <p:nvPr/>
        </p:nvSpPr>
        <p:spPr>
          <a:xfrm>
            <a:off x="1489275" y="4712491"/>
            <a:ext cx="4606725" cy="40862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2. Variable Direction</a:t>
            </a:r>
          </a:p>
        </p:txBody>
      </p:sp>
      <p:pic>
        <p:nvPicPr>
          <p:cNvPr id="2052" name="Picture 4" descr="Gear stick - Wikipedia">
            <a:extLst>
              <a:ext uri="{FF2B5EF4-FFF2-40B4-BE49-F238E27FC236}">
                <a16:creationId xmlns:a16="http://schemas.microsoft.com/office/drawing/2014/main" id="{68ED3F1C-23B0-0CDB-0F15-FA80A90A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764" y="2298935"/>
            <a:ext cx="3844246" cy="381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215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2E0C-AF68-D9F9-FCBB-2E1FC87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Width Modulation (PWM)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0DB0-7194-0BE2-C405-2F1CE01F9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5388980" cy="1405117"/>
          </a:xfrm>
        </p:spPr>
        <p:txBody>
          <a:bodyPr>
            <a:normAutofit/>
          </a:bodyPr>
          <a:lstStyle/>
          <a:p>
            <a:r>
              <a:rPr lang="en-CA" dirty="0"/>
              <a:t>What happens if I pulse my DC input voltage on and off very, very quickly?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EF8E-4DB2-931C-9B3A-FB58C1C5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71</a:t>
            </a:fld>
            <a:endParaRPr lang="en-CA"/>
          </a:p>
        </p:txBody>
      </p:sp>
      <p:pic>
        <p:nvPicPr>
          <p:cNvPr id="2050" name="Picture 2" descr="What is PWM: Pulse Width Modulation">
            <a:extLst>
              <a:ext uri="{FF2B5EF4-FFF2-40B4-BE49-F238E27FC236}">
                <a16:creationId xmlns:a16="http://schemas.microsoft.com/office/drawing/2014/main" id="{441FCFBE-7596-2C0D-52CC-EA9475DD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82" y="1747719"/>
            <a:ext cx="5752618" cy="460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Overview of Dimming LEDs and How to Tell if Your Lights are Dimmable">
            <a:extLst>
              <a:ext uri="{FF2B5EF4-FFF2-40B4-BE49-F238E27FC236}">
                <a16:creationId xmlns:a16="http://schemas.microsoft.com/office/drawing/2014/main" id="{9A399C4E-1B2E-DF86-F7F5-4FCA9B84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66" y="4262578"/>
            <a:ext cx="4727053" cy="24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45EAC7-06E7-7D76-6DF2-B05118EEFA09}"/>
              </a:ext>
            </a:extLst>
          </p:cNvPr>
          <p:cNvSpPr txBox="1">
            <a:spLocks/>
          </p:cNvSpPr>
          <p:nvPr/>
        </p:nvSpPr>
        <p:spPr>
          <a:xfrm>
            <a:off x="838200" y="2857461"/>
            <a:ext cx="5388980" cy="140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Light gets dimmer, as ON pulses get shorter and OFF pulses get longer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68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25FC-BC28-B8DE-7CB8-7ED20AF0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A9: Play with PWM and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6742-7672-7702-611D-43BEC89D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Set up a PWM signal (10kHz, 10V) on your function generators and connect it directly to a DC motor</a:t>
            </a:r>
          </a:p>
          <a:p>
            <a:r>
              <a:rPr lang="en-CA" dirty="0"/>
              <a:t>Adjust the Duty Cycle of the PWM signal and observe how the RPM of the motor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7DF75-9979-5E9C-7C2F-26EA9FF2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56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B002-4B79-678E-17CE-07499B2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H-Bridge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D38A-E268-108E-B7FA-8E51633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4721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n H-Bridge?">
            <a:extLst>
              <a:ext uri="{FF2B5EF4-FFF2-40B4-BE49-F238E27FC236}">
                <a16:creationId xmlns:a16="http://schemas.microsoft.com/office/drawing/2014/main" id="{AECE889D-C403-06E8-4D65-3EADF431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52" y="1581151"/>
            <a:ext cx="3697895" cy="51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8C3BD-771A-B703-65F0-75687BA8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Far, Only One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68B6-D282-EAF9-F239-38DC0A4B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5770944" cy="923924"/>
          </a:xfrm>
        </p:spPr>
        <p:txBody>
          <a:bodyPr/>
          <a:lstStyle/>
          <a:p>
            <a:r>
              <a:rPr lang="en-CA" dirty="0"/>
              <a:t>How can we control the direction that the motor spins?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1EC4D-BE6C-97BD-2755-BE2B93F7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74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AF6B73-8F07-D927-7AAF-2DBBFE60599D}"/>
              </a:ext>
            </a:extLst>
          </p:cNvPr>
          <p:cNvSpPr txBox="1">
            <a:spLocks/>
          </p:cNvSpPr>
          <p:nvPr/>
        </p:nvSpPr>
        <p:spPr>
          <a:xfrm>
            <a:off x="838200" y="2505074"/>
            <a:ext cx="5770944" cy="385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Solution: H-Bridge Circuit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BEBFAD-299F-22AC-D149-B7BD3B7607DD}"/>
              </a:ext>
            </a:extLst>
          </p:cNvPr>
          <p:cNvCxnSpPr>
            <a:cxnSpLocks/>
          </p:cNvCxnSpPr>
          <p:nvPr/>
        </p:nvCxnSpPr>
        <p:spPr>
          <a:xfrm flipV="1">
            <a:off x="6100730" y="5109209"/>
            <a:ext cx="713826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83B81E-8CC6-A99B-9820-DF01B52B8970}"/>
              </a:ext>
            </a:extLst>
          </p:cNvPr>
          <p:cNvSpPr txBox="1">
            <a:spLocks/>
          </p:cNvSpPr>
          <p:nvPr/>
        </p:nvSpPr>
        <p:spPr>
          <a:xfrm>
            <a:off x="3876180" y="5411469"/>
            <a:ext cx="2885472" cy="488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NPN Transistors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8CEB14-3504-65CD-6C90-64B57543D0D3}"/>
              </a:ext>
            </a:extLst>
          </p:cNvPr>
          <p:cNvCxnSpPr>
            <a:cxnSpLocks/>
          </p:cNvCxnSpPr>
          <p:nvPr/>
        </p:nvCxnSpPr>
        <p:spPr>
          <a:xfrm>
            <a:off x="7040880" y="2397760"/>
            <a:ext cx="0" cy="162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C5B5B-3446-BEE7-CCE1-9CFDA554449F}"/>
              </a:ext>
            </a:extLst>
          </p:cNvPr>
          <p:cNvCxnSpPr>
            <a:cxnSpLocks/>
          </p:cNvCxnSpPr>
          <p:nvPr/>
        </p:nvCxnSpPr>
        <p:spPr>
          <a:xfrm>
            <a:off x="7040880" y="2397760"/>
            <a:ext cx="14777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FD0F96-895C-5FF8-6F20-67A3C0C52902}"/>
              </a:ext>
            </a:extLst>
          </p:cNvPr>
          <p:cNvCxnSpPr>
            <a:cxnSpLocks/>
          </p:cNvCxnSpPr>
          <p:nvPr/>
        </p:nvCxnSpPr>
        <p:spPr>
          <a:xfrm>
            <a:off x="7023100" y="4023360"/>
            <a:ext cx="29926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6BB5CE-55D5-A079-11B0-61D946428D9A}"/>
              </a:ext>
            </a:extLst>
          </p:cNvPr>
          <p:cNvCxnSpPr>
            <a:cxnSpLocks/>
          </p:cNvCxnSpPr>
          <p:nvPr/>
        </p:nvCxnSpPr>
        <p:spPr>
          <a:xfrm>
            <a:off x="10014204" y="4006215"/>
            <a:ext cx="0" cy="1786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FA3379-44A0-BDD5-E332-527D06A672FE}"/>
              </a:ext>
            </a:extLst>
          </p:cNvPr>
          <p:cNvCxnSpPr>
            <a:cxnSpLocks/>
          </p:cNvCxnSpPr>
          <p:nvPr/>
        </p:nvCxnSpPr>
        <p:spPr>
          <a:xfrm>
            <a:off x="10014204" y="2380615"/>
            <a:ext cx="0" cy="162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A35ED1-F899-9264-CD41-C3E3F6855DBA}"/>
              </a:ext>
            </a:extLst>
          </p:cNvPr>
          <p:cNvCxnSpPr>
            <a:cxnSpLocks/>
          </p:cNvCxnSpPr>
          <p:nvPr/>
        </p:nvCxnSpPr>
        <p:spPr>
          <a:xfrm>
            <a:off x="7042404" y="4006215"/>
            <a:ext cx="0" cy="1786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CFE77D-C188-06CB-72CB-00F45E8230C8}"/>
              </a:ext>
            </a:extLst>
          </p:cNvPr>
          <p:cNvCxnSpPr>
            <a:cxnSpLocks/>
          </p:cNvCxnSpPr>
          <p:nvPr/>
        </p:nvCxnSpPr>
        <p:spPr>
          <a:xfrm>
            <a:off x="8536408" y="2397760"/>
            <a:ext cx="14777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7357-2A0F-81E5-3E84-9F6DEF9B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Modelling DC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CD00-2536-7F4C-9227-101B4C63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5423704" cy="4629148"/>
          </a:xfrm>
        </p:spPr>
        <p:txBody>
          <a:bodyPr/>
          <a:lstStyle/>
          <a:p>
            <a:r>
              <a:rPr lang="en-CA" dirty="0"/>
              <a:t>What happens if we provide a DC Motor with AC voltage? </a:t>
            </a:r>
          </a:p>
          <a:p>
            <a:endParaRPr lang="en-CA" dirty="0"/>
          </a:p>
          <a:p>
            <a:r>
              <a:rPr lang="en-CA" dirty="0"/>
              <a:t>The inductor in the motor will store up energy in a magnetic field</a:t>
            </a:r>
          </a:p>
          <a:p>
            <a:r>
              <a:rPr lang="en-CA" dirty="0"/>
              <a:t>When the voltage across it changes rapidly, it will want to discharge that energy, but in reverse polarity to the voltage that was across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BAF0-B184-4F0E-A7D3-E7AA29BC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BCA5E-912F-2C44-178C-EEA0950B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74" y="1684074"/>
            <a:ext cx="3864633" cy="480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F5F4E-C38E-5ACD-BFAA-3C021F5C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899" y="2372157"/>
            <a:ext cx="4667901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5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6EE3-B53F-EBA3-23BC-52A1633A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Flyback Diodes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0A78-6406-B04F-6D15-831C20956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5323627" cy="1277796"/>
          </a:xfrm>
        </p:spPr>
        <p:txBody>
          <a:bodyPr/>
          <a:lstStyle/>
          <a:p>
            <a:r>
              <a:rPr lang="en-CA" dirty="0"/>
              <a:t>How do we prevent the motor’s inductance spikes from damaging our transistors?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4018D-F58A-F5F5-B890-0A09FA30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76</a:t>
            </a:fld>
            <a:endParaRPr lang="en-CA"/>
          </a:p>
        </p:txBody>
      </p:sp>
      <p:pic>
        <p:nvPicPr>
          <p:cNvPr id="5" name="Picture 2" descr="What Is an H-Bridge?">
            <a:extLst>
              <a:ext uri="{FF2B5EF4-FFF2-40B4-BE49-F238E27FC236}">
                <a16:creationId xmlns:a16="http://schemas.microsoft.com/office/drawing/2014/main" id="{56461D94-760E-0871-9EA6-4086E6A9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52" y="1581151"/>
            <a:ext cx="3697895" cy="51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7: Circuit Symbol for Diodes. | Download Scientific Diagram">
            <a:extLst>
              <a:ext uri="{FF2B5EF4-FFF2-40B4-BE49-F238E27FC236}">
                <a16:creationId xmlns:a16="http://schemas.microsoft.com/office/drawing/2014/main" id="{BFD89A85-1C4A-6B4A-AB22-E47A10AF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9499" r="13296" b="24792"/>
          <a:stretch/>
        </p:blipFill>
        <p:spPr bwMode="auto">
          <a:xfrm rot="16200000">
            <a:off x="6675621" y="3067333"/>
            <a:ext cx="1575434" cy="2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7: Circuit Symbol for Diodes. | Download Scientific Diagram">
            <a:extLst>
              <a:ext uri="{FF2B5EF4-FFF2-40B4-BE49-F238E27FC236}">
                <a16:creationId xmlns:a16="http://schemas.microsoft.com/office/drawing/2014/main" id="{28545A36-24B2-B8BA-F0FD-79D230A53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9499" r="13296" b="24792"/>
          <a:stretch/>
        </p:blipFill>
        <p:spPr bwMode="auto">
          <a:xfrm rot="16200000">
            <a:off x="6612921" y="4755632"/>
            <a:ext cx="1700835" cy="2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7: Circuit Symbol for Diodes. | Download Scientific Diagram">
            <a:extLst>
              <a:ext uri="{FF2B5EF4-FFF2-40B4-BE49-F238E27FC236}">
                <a16:creationId xmlns:a16="http://schemas.microsoft.com/office/drawing/2014/main" id="{A9AB9D95-1121-7E17-EC0B-9D3BD8E38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9499" r="13296" b="24792"/>
          <a:stretch/>
        </p:blipFill>
        <p:spPr bwMode="auto">
          <a:xfrm rot="16200000">
            <a:off x="8928777" y="3067332"/>
            <a:ext cx="1575434" cy="2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7: Circuit Symbol for Diodes. | Download Scientific Diagram">
            <a:extLst>
              <a:ext uri="{FF2B5EF4-FFF2-40B4-BE49-F238E27FC236}">
                <a16:creationId xmlns:a16="http://schemas.microsoft.com/office/drawing/2014/main" id="{F19DE8B4-9306-BF9C-1E8B-C7A195BB0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9499" r="13296" b="24792"/>
          <a:stretch/>
        </p:blipFill>
        <p:spPr bwMode="auto">
          <a:xfrm rot="16200000">
            <a:off x="8866077" y="4755631"/>
            <a:ext cx="1700835" cy="2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05C7D400-41DE-1FDA-B9C4-36239C6E1DDA}"/>
              </a:ext>
            </a:extLst>
          </p:cNvPr>
          <p:cNvSpPr/>
          <p:nvPr/>
        </p:nvSpPr>
        <p:spPr>
          <a:xfrm>
            <a:off x="7646627" y="3669733"/>
            <a:ext cx="289367" cy="289367"/>
          </a:xfrm>
          <a:prstGeom prst="plus">
            <a:avLst>
              <a:gd name="adj" fmla="val 380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D8B569-AD58-C8CD-C286-9818E1EACC48}"/>
              </a:ext>
            </a:extLst>
          </p:cNvPr>
          <p:cNvSpPr txBox="1">
            <a:spLocks/>
          </p:cNvSpPr>
          <p:nvPr/>
        </p:nvSpPr>
        <p:spPr>
          <a:xfrm>
            <a:off x="838200" y="2858947"/>
            <a:ext cx="5770944" cy="385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Solution: Flyback Diodes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8D01CA7C-C795-CCE4-7616-C280E8FEC58B}"/>
              </a:ext>
            </a:extLst>
          </p:cNvPr>
          <p:cNvSpPr/>
          <p:nvPr/>
        </p:nvSpPr>
        <p:spPr>
          <a:xfrm flipH="1">
            <a:off x="9119951" y="3686302"/>
            <a:ext cx="289367" cy="289367"/>
          </a:xfrm>
          <a:prstGeom prst="plus">
            <a:avLst>
              <a:gd name="adj" fmla="val 380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99ABF-3FAF-9B18-B946-A55DC4FF9A5C}"/>
              </a:ext>
            </a:extLst>
          </p:cNvPr>
          <p:cNvSpPr/>
          <p:nvPr/>
        </p:nvSpPr>
        <p:spPr>
          <a:xfrm>
            <a:off x="9119951" y="3774266"/>
            <a:ext cx="289367" cy="8029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58DF5-CBBB-6A73-34E0-BAD21980AFAF}"/>
              </a:ext>
            </a:extLst>
          </p:cNvPr>
          <p:cNvSpPr/>
          <p:nvPr/>
        </p:nvSpPr>
        <p:spPr>
          <a:xfrm flipH="1">
            <a:off x="7646627" y="3790835"/>
            <a:ext cx="289367" cy="8029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A08FD1-389B-851F-AB26-A32370B158A3}"/>
              </a:ext>
            </a:extLst>
          </p:cNvPr>
          <p:cNvCxnSpPr>
            <a:cxnSpLocks/>
          </p:cNvCxnSpPr>
          <p:nvPr/>
        </p:nvCxnSpPr>
        <p:spPr>
          <a:xfrm>
            <a:off x="7040880" y="2397760"/>
            <a:ext cx="0" cy="162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050B-011D-D68D-F959-4F1EC0E3E531}"/>
              </a:ext>
            </a:extLst>
          </p:cNvPr>
          <p:cNvCxnSpPr>
            <a:cxnSpLocks/>
          </p:cNvCxnSpPr>
          <p:nvPr/>
        </p:nvCxnSpPr>
        <p:spPr>
          <a:xfrm>
            <a:off x="7023100" y="4023360"/>
            <a:ext cx="29926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9CC9CA-6A5D-8CFF-E081-23D189529620}"/>
              </a:ext>
            </a:extLst>
          </p:cNvPr>
          <p:cNvCxnSpPr>
            <a:cxnSpLocks/>
          </p:cNvCxnSpPr>
          <p:nvPr/>
        </p:nvCxnSpPr>
        <p:spPr>
          <a:xfrm>
            <a:off x="10014204" y="4006215"/>
            <a:ext cx="0" cy="1786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6A3B4-CF79-DA65-5EA5-D6070F12BD67}"/>
              </a:ext>
            </a:extLst>
          </p:cNvPr>
          <p:cNvCxnSpPr>
            <a:cxnSpLocks/>
          </p:cNvCxnSpPr>
          <p:nvPr/>
        </p:nvCxnSpPr>
        <p:spPr>
          <a:xfrm>
            <a:off x="7467387" y="4006215"/>
            <a:ext cx="0" cy="17430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65480E-0314-00A0-F637-82F9FF2C348D}"/>
              </a:ext>
            </a:extLst>
          </p:cNvPr>
          <p:cNvCxnSpPr>
            <a:cxnSpLocks/>
          </p:cNvCxnSpPr>
          <p:nvPr/>
        </p:nvCxnSpPr>
        <p:spPr>
          <a:xfrm>
            <a:off x="7467387" y="4023360"/>
            <a:ext cx="2250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C44820-3C0E-567E-278A-75BBC4E597F6}"/>
              </a:ext>
            </a:extLst>
          </p:cNvPr>
          <p:cNvCxnSpPr>
            <a:cxnSpLocks/>
          </p:cNvCxnSpPr>
          <p:nvPr/>
        </p:nvCxnSpPr>
        <p:spPr>
          <a:xfrm>
            <a:off x="9722907" y="2397760"/>
            <a:ext cx="0" cy="1625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/>
      <p:bldP spid="13" grpId="0" animBg="1"/>
      <p:bldP spid="12" grpId="0" animBg="1"/>
      <p:bldP spid="12" grpId="1" animBg="1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6234-16DB-A2D4-3941-30E657CB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A10: Build a Winch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AC0F-3EF5-E6D3-C6F2-7C329143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use an H-bridge circuit with</a:t>
            </a:r>
          </a:p>
          <a:p>
            <a:pPr lvl="1"/>
            <a:r>
              <a:rPr lang="en-CA" dirty="0"/>
              <a:t>NPN transistors modelled as our switches</a:t>
            </a:r>
          </a:p>
          <a:p>
            <a:pPr lvl="1"/>
            <a:r>
              <a:rPr lang="en-CA" dirty="0"/>
              <a:t>Resistive loads to mitigate shoot-through situations</a:t>
            </a:r>
          </a:p>
          <a:p>
            <a:pPr lvl="1"/>
            <a:r>
              <a:rPr lang="en-CA" dirty="0"/>
              <a:t>Flyback diodes to manage inductive spikes</a:t>
            </a:r>
          </a:p>
          <a:p>
            <a:r>
              <a:rPr lang="en-CA" dirty="0"/>
              <a:t>Now let’s build it: Build an H-bridge with </a:t>
            </a:r>
            <a:r>
              <a:rPr lang="en-CA" dirty="0" err="1"/>
              <a:t>V</a:t>
            </a:r>
            <a:r>
              <a:rPr lang="en-CA" baseline="-25000" dirty="0" err="1"/>
              <a:t>cc</a:t>
            </a:r>
            <a:r>
              <a:rPr lang="en-CA" dirty="0"/>
              <a:t>: 10V power supply using the function generator and your DC Power Supply to power your switches.</a:t>
            </a:r>
          </a:p>
          <a:p>
            <a:pPr lvl="1"/>
            <a:r>
              <a:rPr lang="en-CA" dirty="0"/>
              <a:t>Recall not to cause a shoot through scenario by powering SW1 and SW2 / SW3 and SW4 at the same time, as this will damage your transistors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BDF9E-1D3D-6B16-1B56-ADC57FAB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266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8139-F723-F2A9-273B-2056829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A11: Build a Better Winch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BFCF-8666-E3EB-522A-C3BE9B2E7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can we incorporate variable speed with PWM like we learned before into our H-Bridge Circuit?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676B6-7977-0DDC-8F92-99383E8F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339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B002-4B79-678E-17CE-07499B2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Light / Colour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D38A-E268-108E-B7FA-8E51633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91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B002-4B79-678E-17CE-07499B2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Resistor, Capacitor &amp; Inductor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B09E99-0B74-4D6B-98BD-E0287AFD43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D38A-E268-108E-B7FA-8E51633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47768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K Potentiometer Pinout, Working &amp; Datasheet Explained">
            <a:extLst>
              <a:ext uri="{FF2B5EF4-FFF2-40B4-BE49-F238E27FC236}">
                <a16:creationId xmlns:a16="http://schemas.microsoft.com/office/drawing/2014/main" id="{EC9167B4-A5F1-EFCB-135B-C26247B6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15" y="1899765"/>
            <a:ext cx="4664719" cy="42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04CD7-2AED-4A26-66B3-54994650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 Resistors: 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D64A-69B8-E14F-CD3C-7AC0299B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5666772" cy="4775199"/>
          </a:xfrm>
        </p:spPr>
        <p:txBody>
          <a:bodyPr>
            <a:noAutofit/>
          </a:bodyPr>
          <a:lstStyle/>
          <a:p>
            <a:r>
              <a:rPr lang="en-CA" dirty="0"/>
              <a:t>Allow for resistance to be controlled by some external variable</a:t>
            </a:r>
          </a:p>
          <a:p>
            <a:r>
              <a:rPr lang="en-CA" dirty="0"/>
              <a:t>10K Potentiometer (POT)</a:t>
            </a:r>
          </a:p>
          <a:p>
            <a:pPr lvl="1"/>
            <a:r>
              <a:rPr lang="en-CA" dirty="0"/>
              <a:t>Ranges from 0 – 10k</a:t>
            </a:r>
            <a:r>
              <a:rPr lang="el-GR" dirty="0"/>
              <a:t>Ω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Pins 1 -&gt; 3 are set 10k</a:t>
            </a:r>
            <a:r>
              <a:rPr lang="el-GR" dirty="0"/>
              <a:t>Ω</a:t>
            </a:r>
            <a:endParaRPr lang="en-CA" dirty="0"/>
          </a:p>
          <a:p>
            <a:r>
              <a:rPr lang="en-CA" dirty="0"/>
              <a:t>Pins 2 -&gt; 1 or 2 -&gt; 3 is a variable resistance depending on where the wiper is</a:t>
            </a:r>
          </a:p>
          <a:p>
            <a:pPr lvl="1"/>
            <a:r>
              <a:rPr lang="en-CA" dirty="0"/>
              <a:t>More track between pins = More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2B4CD-5D7C-5E85-E57B-D8A8636A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59A53-C883-C4E7-9127-92EA649A7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62" y="2431705"/>
            <a:ext cx="1826966" cy="32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98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a Photoresistor - Hackster.io">
            <a:extLst>
              <a:ext uri="{FF2B5EF4-FFF2-40B4-BE49-F238E27FC236}">
                <a16:creationId xmlns:a16="http://schemas.microsoft.com/office/drawing/2014/main" id="{A8AA5989-4197-BCC3-8464-F23CD7FB6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5"/>
          <a:stretch/>
        </p:blipFill>
        <p:spPr bwMode="auto">
          <a:xfrm rot="10800000">
            <a:off x="1200161" y="3429000"/>
            <a:ext cx="5162769" cy="31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300E8-3C22-49D5-9D4A-8970F76E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 Resistors: Photoresistors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4105-563D-E5E6-E941-5D49FF1D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7090458" cy="1847849"/>
          </a:xfrm>
        </p:spPr>
        <p:txBody>
          <a:bodyPr>
            <a:noAutofit/>
          </a:bodyPr>
          <a:lstStyle/>
          <a:p>
            <a:r>
              <a:rPr lang="en-CA" dirty="0"/>
              <a:t>Photocells, Light Dependent Resistor (LDR)</a:t>
            </a:r>
          </a:p>
          <a:p>
            <a:r>
              <a:rPr lang="en-CA" dirty="0"/>
              <a:t>Allows for resistance to be controlled by light</a:t>
            </a:r>
          </a:p>
          <a:p>
            <a:pPr lvl="1"/>
            <a:r>
              <a:rPr lang="en-CA" dirty="0"/>
              <a:t>More light = Less resistance</a:t>
            </a:r>
          </a:p>
          <a:p>
            <a:pPr lvl="1"/>
            <a:r>
              <a:rPr lang="en-CA" dirty="0"/>
              <a:t>More dark = Larger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6370C-8C6B-93CF-4A0C-7A24BA2D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81</a:t>
            </a:fld>
            <a:endParaRPr lang="en-CA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59E862F-4707-25CF-5210-0A021BAC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86" y="3429000"/>
            <a:ext cx="2843263" cy="24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7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E653-56A3-33B8-AA27-0E02FED2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Photoconductive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55B8-51EC-BD42-7C59-789805F7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6257081" cy="4629148"/>
          </a:xfrm>
        </p:spPr>
        <p:txBody>
          <a:bodyPr/>
          <a:lstStyle/>
          <a:p>
            <a:r>
              <a:rPr lang="en-CA" dirty="0"/>
              <a:t>Photoconductive Effect: When light shines on a material, electrical conductivity increases</a:t>
            </a:r>
          </a:p>
          <a:p>
            <a:r>
              <a:rPr lang="en-CA" dirty="0"/>
              <a:t>Photons excite electrons -&gt; more energy in material -&gt; more conductivity</a:t>
            </a:r>
          </a:p>
          <a:p>
            <a:r>
              <a:rPr lang="en-CA" dirty="0"/>
              <a:t>Property is prominent in materials like Cadmium Sulfide (</a:t>
            </a:r>
            <a:r>
              <a:rPr lang="en-CA" dirty="0" err="1"/>
              <a:t>CdS</a:t>
            </a:r>
            <a:r>
              <a:rPr lang="en-CA" dirty="0"/>
              <a:t> Photoresistors)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4B1E-52E2-68CE-EDA2-B00B006A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66EA0-2972-B60C-D138-D1A143FE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686" y="1581151"/>
            <a:ext cx="3405527" cy="51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96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4AEBC-16DF-E423-BC7E-D01D689A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A12: Build a Phototransistor to Detect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8AF8-14FB-C9F2-673F-921CBF8F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both a potentiometer and photoresistor to tune a transistor to light up an LED only when a specific colour is detected</a:t>
            </a:r>
          </a:p>
          <a:p>
            <a:pPr lvl="1"/>
            <a:r>
              <a:rPr lang="en-CA" dirty="0"/>
              <a:t>Note: Colours absorb other lighter colours and reflect other darker 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2468B-7C35-0CB7-6F2D-5040E9AE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0B45-73F8-97E9-46FE-E130EABD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33" y="3171463"/>
            <a:ext cx="6369147" cy="33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Motor Control and Light Sensors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3 End</a:t>
            </a:r>
          </a:p>
        </p:txBody>
      </p:sp>
    </p:spTree>
    <p:extLst>
      <p:ext uri="{BB962C8B-B14F-4D97-AF65-F5344CB8AC3E}">
        <p14:creationId xmlns:p14="http://schemas.microsoft.com/office/powerpoint/2010/main" val="445163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Generating Power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4 Start</a:t>
            </a:r>
          </a:p>
        </p:txBody>
      </p:sp>
    </p:spTree>
    <p:extLst>
      <p:ext uri="{BB962C8B-B14F-4D97-AF65-F5344CB8AC3E}">
        <p14:creationId xmlns:p14="http://schemas.microsoft.com/office/powerpoint/2010/main" val="3678682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2D38A-E268-108E-B7FA-8E51633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86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FFA2E6-DD83-5490-1B79-33C325E8E28D}"/>
              </a:ext>
            </a:extLst>
          </p:cNvPr>
          <p:cNvSpPr txBox="1">
            <a:spLocks/>
          </p:cNvSpPr>
          <p:nvPr/>
        </p:nvSpPr>
        <p:spPr>
          <a:xfrm>
            <a:off x="990600" y="2918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Coupled Inductors</a:t>
            </a:r>
          </a:p>
        </p:txBody>
      </p:sp>
    </p:spTree>
    <p:extLst>
      <p:ext uri="{BB962C8B-B14F-4D97-AF65-F5344CB8AC3E}">
        <p14:creationId xmlns:p14="http://schemas.microsoft.com/office/powerpoint/2010/main" val="2303945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A617-0E1E-9365-04C7-3F43208E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4657" y="6263044"/>
            <a:ext cx="2743200" cy="365125"/>
          </a:xfrm>
        </p:spPr>
        <p:txBody>
          <a:bodyPr/>
          <a:lstStyle/>
          <a:p>
            <a:fld id="{D51A937E-590D-4E02-BCF7-186B5F40C5A7}" type="slidenum">
              <a:rPr lang="en-CA" smtClean="0"/>
              <a:t>87</a:t>
            </a:fld>
            <a:endParaRPr lang="en-C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365C9A-F124-2486-AC50-B93284096B08}"/>
              </a:ext>
            </a:extLst>
          </p:cNvPr>
          <p:cNvSpPr txBox="1">
            <a:spLocks/>
          </p:cNvSpPr>
          <p:nvPr/>
        </p:nvSpPr>
        <p:spPr>
          <a:xfrm>
            <a:off x="941091" y="1701411"/>
            <a:ext cx="4958966" cy="4699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600" dirty="0"/>
              <a:t>Two coils are placed nearby or winded on the same core</a:t>
            </a:r>
          </a:p>
          <a:p>
            <a:pPr lvl="1"/>
            <a:r>
              <a:rPr lang="en-CA" sz="2600" dirty="0"/>
              <a:t>Magnetically coupled </a:t>
            </a:r>
          </a:p>
          <a:p>
            <a:r>
              <a:rPr lang="en-CA" sz="2600" dirty="0"/>
              <a:t>Magnetic core holds the magnetic flux</a:t>
            </a:r>
          </a:p>
          <a:p>
            <a:pPr lvl="1"/>
            <a:r>
              <a:rPr lang="en-CA" sz="2600" dirty="0"/>
              <a:t>The same magnetic flux pass through two coils</a:t>
            </a:r>
          </a:p>
          <a:p>
            <a:pPr lvl="1"/>
            <a:r>
              <a:rPr lang="en-CA" sz="2600" dirty="0"/>
              <a:t>Change of magnetic field in one coil will induce current in the other coil.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C3288-E075-4ACC-9063-81188C76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3843"/>
            <a:ext cx="5673999" cy="264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6E63-EE6D-5DA3-AA97-E0AA89D0DB4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Coupled Inductor</a:t>
            </a:r>
          </a:p>
        </p:txBody>
      </p:sp>
    </p:spTree>
    <p:extLst>
      <p:ext uri="{BB962C8B-B14F-4D97-AF65-F5344CB8AC3E}">
        <p14:creationId xmlns:p14="http://schemas.microsoft.com/office/powerpoint/2010/main" val="22829232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1E3ED9D3-C2D4-A813-A79E-C9A5963C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82" y="2139708"/>
            <a:ext cx="7354712" cy="3511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6F28-67FB-EE05-78E2-382A6428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88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448A55-B42E-1E54-643C-0A219869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23" y="1697256"/>
            <a:ext cx="4235821" cy="4703544"/>
          </a:xfrm>
        </p:spPr>
        <p:txBody>
          <a:bodyPr anchor="t">
            <a:normAutofit/>
          </a:bodyPr>
          <a:lstStyle/>
          <a:p>
            <a:r>
              <a:rPr lang="en-CA" sz="2600" dirty="0"/>
              <a:t>Dot convention: </a:t>
            </a:r>
          </a:p>
          <a:p>
            <a:pPr lvl="1"/>
            <a:r>
              <a:rPr lang="en-CA" sz="2600" dirty="0"/>
              <a:t>With the same direction of magnetic flux, current flows into the dot</a:t>
            </a:r>
          </a:p>
          <a:p>
            <a:r>
              <a:rPr lang="en-CA" sz="2600" dirty="0"/>
              <a:t>Aiding mode:</a:t>
            </a:r>
          </a:p>
          <a:p>
            <a:pPr lvl="1"/>
            <a:r>
              <a:rPr lang="en-CA" sz="2600" dirty="0"/>
              <a:t>Dot at the same side</a:t>
            </a:r>
          </a:p>
          <a:p>
            <a:r>
              <a:rPr lang="en-CA" sz="2600" dirty="0"/>
              <a:t>Opposing mode:</a:t>
            </a:r>
          </a:p>
          <a:p>
            <a:pPr lvl="1"/>
            <a:r>
              <a:rPr lang="en-CA" sz="2600" dirty="0"/>
              <a:t>Dot at opposite side.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C9D355-8A6C-B46E-7122-F6AAC15A5D5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Coupled Inductor</a:t>
            </a:r>
          </a:p>
        </p:txBody>
      </p:sp>
    </p:spTree>
    <p:extLst>
      <p:ext uri="{BB962C8B-B14F-4D97-AF65-F5344CB8AC3E}">
        <p14:creationId xmlns:p14="http://schemas.microsoft.com/office/powerpoint/2010/main" val="1025995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8F0192-CABC-3434-8D9D-DA16232B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64" y="2426938"/>
            <a:ext cx="4028997" cy="3605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1DE54-3250-8200-12BB-DCCAB3C5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07" y="2426938"/>
            <a:ext cx="4111266" cy="36057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A8A6FB-E0AF-26EE-41D6-83AB5330EC9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Coupled Inductor</a:t>
            </a:r>
          </a:p>
        </p:txBody>
      </p:sp>
    </p:spTree>
    <p:extLst>
      <p:ext uri="{BB962C8B-B14F-4D97-AF65-F5344CB8AC3E}">
        <p14:creationId xmlns:p14="http://schemas.microsoft.com/office/powerpoint/2010/main" val="83027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1282-F24C-352A-8F86-4A895423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Free Electron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7BFCA-3717-C79A-3CE2-092B094C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33" y="1878025"/>
            <a:ext cx="5172797" cy="14003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41D6-AFE5-3934-D7FB-9F51A857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5910746" cy="4629148"/>
          </a:xfrm>
        </p:spPr>
        <p:txBody>
          <a:bodyPr>
            <a:noAutofit/>
          </a:bodyPr>
          <a:lstStyle/>
          <a:p>
            <a:r>
              <a:rPr lang="en-CA" dirty="0"/>
              <a:t>Current is the flow of charge</a:t>
            </a:r>
          </a:p>
          <a:p>
            <a:r>
              <a:rPr lang="en-CA" dirty="0"/>
              <a:t>Free electrons carry charge</a:t>
            </a:r>
          </a:p>
          <a:p>
            <a:r>
              <a:rPr lang="en-CA" dirty="0"/>
              <a:t>Number of free electrons determines conductivity of a material</a:t>
            </a:r>
          </a:p>
          <a:p>
            <a:r>
              <a:rPr lang="en-CA" dirty="0"/>
              <a:t>Current (</a:t>
            </a:r>
            <a:r>
              <a:rPr lang="en-CA" i="1" dirty="0"/>
              <a:t>I, </a:t>
            </a:r>
            <a:r>
              <a:rPr lang="en-CA" i="1" dirty="0" err="1"/>
              <a:t>i</a:t>
            </a:r>
            <a:r>
              <a:rPr lang="en-CA" dirty="0"/>
              <a:t>) is charge in motion</a:t>
            </a:r>
          </a:p>
          <a:p>
            <a:r>
              <a:rPr lang="en-CA" dirty="0"/>
              <a:t>Conventional current is in the opposite direction of electrical current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56BD-88C1-1516-6039-F20F56AE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</a:t>
            </a:fld>
            <a:endParaRPr lang="en-CA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095BD9B-D98B-31C0-DB49-3DFF80BD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32" y="3438470"/>
            <a:ext cx="322942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8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2603E7-957B-5320-8ECB-FBDE982A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25" y="2146840"/>
            <a:ext cx="5981278" cy="369055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Wind an aiding mode coupled inductor on a ferrite core and measure the primary &amp; secondary side voltage using oscilloscope</a:t>
            </a:r>
          </a:p>
          <a:p>
            <a:endParaRPr lang="en-CA" dirty="0"/>
          </a:p>
          <a:p>
            <a:r>
              <a:rPr lang="en-CA" dirty="0"/>
              <a:t>Wind an opposing mode coupled inductor on a ferrite core and measure the primary &amp; secondary side voltage using oscilloscope</a:t>
            </a:r>
          </a:p>
          <a:p>
            <a:endParaRPr lang="en-CA" sz="2000" dirty="0"/>
          </a:p>
          <a:p>
            <a:endParaRPr lang="en-CA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AC8A0E-7A03-84AF-C97D-E2266ED4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30" y="358137"/>
            <a:ext cx="3846753" cy="2631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C2E79-1873-D8AA-B44D-4CFA6DD3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297" y="3361247"/>
            <a:ext cx="4322645" cy="31386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53167-0DF5-10EB-4F01-AB975631C4A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23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A13: Coupled Inductor</a:t>
            </a:r>
          </a:p>
        </p:txBody>
      </p:sp>
    </p:spTree>
    <p:extLst>
      <p:ext uri="{BB962C8B-B14F-4D97-AF65-F5344CB8AC3E}">
        <p14:creationId xmlns:p14="http://schemas.microsoft.com/office/powerpoint/2010/main" val="39280143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30F4B-765F-D657-5B00-DE5F07F4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91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8E57F0-6E7F-315D-6775-B6B02E0AB91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Joule Thief</a:t>
            </a:r>
          </a:p>
        </p:txBody>
      </p:sp>
    </p:spTree>
    <p:extLst>
      <p:ext uri="{BB962C8B-B14F-4D97-AF65-F5344CB8AC3E}">
        <p14:creationId xmlns:p14="http://schemas.microsoft.com/office/powerpoint/2010/main" val="2965070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Joule Thief Operation">
            <a:hlinkClick r:id="" action="ppaction://media"/>
            <a:extLst>
              <a:ext uri="{FF2B5EF4-FFF2-40B4-BE49-F238E27FC236}">
                <a16:creationId xmlns:a16="http://schemas.microsoft.com/office/drawing/2014/main" id="{C54B4771-4DAD-5BF5-1408-DD596855FD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7219" y="31316"/>
            <a:ext cx="9060489" cy="679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D7F2C-03C1-D42B-55AD-1BCC2CD8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A14: Joule Thief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B471-B7E3-977C-F1B6-7FF4CBD8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552" cy="4351338"/>
          </a:xfrm>
        </p:spPr>
        <p:txBody>
          <a:bodyPr/>
          <a:lstStyle/>
          <a:p>
            <a:r>
              <a:rPr lang="en-CA" dirty="0"/>
              <a:t>The joule thief is a self-oscillating voltage booster using coupled inductor.</a:t>
            </a:r>
          </a:p>
          <a:p>
            <a:pPr lvl="1"/>
            <a:r>
              <a:rPr lang="en-CA" dirty="0"/>
              <a:t>Convert constant low voltage to a periodical higher voltage.</a:t>
            </a:r>
          </a:p>
          <a:p>
            <a:r>
              <a:rPr lang="en-CA" dirty="0"/>
              <a:t>Typically used to drive small loads  </a:t>
            </a:r>
          </a:p>
          <a:p>
            <a:pPr marL="457200" lvl="1" indent="0">
              <a:buNone/>
            </a:pPr>
            <a:r>
              <a:rPr lang="en-CA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24DDA-32E7-1EFA-7C9E-80892EE5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241" y="1825625"/>
            <a:ext cx="5261975" cy="38051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5EAF-77C0-2A53-8847-CDD6267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2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30F4B-765F-D657-5B00-DE5F07F4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93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476AAD-20B0-A9D9-7DD0-69BD6420045E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Generators</a:t>
            </a:r>
          </a:p>
        </p:txBody>
      </p:sp>
    </p:spTree>
    <p:extLst>
      <p:ext uri="{BB962C8B-B14F-4D97-AF65-F5344CB8AC3E}">
        <p14:creationId xmlns:p14="http://schemas.microsoft.com/office/powerpoint/2010/main" val="30206148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695C-2895-6B82-0C10-B254119A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 Crank: Mechanical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F812-E37D-99D3-F943-653449E6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2"/>
            <a:ext cx="4762500" cy="4629148"/>
          </a:xfrm>
        </p:spPr>
        <p:txBody>
          <a:bodyPr>
            <a:noAutofit/>
          </a:bodyPr>
          <a:lstStyle/>
          <a:p>
            <a:r>
              <a:rPr lang="en-CA" dirty="0"/>
              <a:t>Works through application of Faraday’s Law</a:t>
            </a:r>
          </a:p>
          <a:p>
            <a:r>
              <a:rPr lang="en-CA" dirty="0"/>
              <a:t>Rotate the wheel with your hand via a crank</a:t>
            </a:r>
          </a:p>
          <a:p>
            <a:r>
              <a:rPr lang="en-CA" dirty="0"/>
              <a:t>Rotation of the magnets relative to the wound-up wire induces a current within wire</a:t>
            </a:r>
          </a:p>
          <a:p>
            <a:r>
              <a:rPr lang="en-CA" dirty="0"/>
              <a:t>Faster rotation = Faster movement through magnetic field = Stronger induced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764A-F8BE-330D-24E7-07C272F5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94</a:t>
            </a:fld>
            <a:endParaRPr lang="en-CA"/>
          </a:p>
        </p:txBody>
      </p:sp>
      <p:pic>
        <p:nvPicPr>
          <p:cNvPr id="3074" name="Picture 2" descr="Hand Crank Generator AC/DC Generator Teaching Instrument - Enginediy–  EngineDIY">
            <a:extLst>
              <a:ext uri="{FF2B5EF4-FFF2-40B4-BE49-F238E27FC236}">
                <a16:creationId xmlns:a16="http://schemas.microsoft.com/office/drawing/2014/main" id="{15AEF7BF-9F3A-BF15-F55B-A7C23FED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3037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663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C814-859A-5DED-F427-FA0D71C6B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10637520" cy="5140324"/>
          </a:xfrm>
        </p:spPr>
        <p:txBody>
          <a:bodyPr>
            <a:noAutofit/>
          </a:bodyPr>
          <a:lstStyle/>
          <a:p>
            <a:r>
              <a:rPr lang="en-CA" dirty="0"/>
              <a:t>Photovoltaic Effect:</a:t>
            </a:r>
          </a:p>
          <a:p>
            <a:pPr lvl="1"/>
            <a:r>
              <a:rPr lang="en-CA" dirty="0"/>
              <a:t>Photons will excite electrons in the depletion zone of PN junction</a:t>
            </a:r>
          </a:p>
          <a:p>
            <a:pPr lvl="1"/>
            <a:r>
              <a:rPr lang="en-CA" dirty="0"/>
              <a:t>Split electrons and holes are pushed to their respective sides</a:t>
            </a:r>
          </a:p>
          <a:p>
            <a:pPr lvl="1"/>
            <a:r>
              <a:rPr lang="en-CA" dirty="0"/>
              <a:t>This creates a small potential difference across the junction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Put enough photovoltaic cells in series or parallel with each other and you can get a substantial voltage</a:t>
            </a:r>
          </a:p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884BA-1036-7203-1FB0-7D40E6CB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Solar Panels: Solar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E8B3C-D710-226F-2803-AFBABB4D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95</a:t>
            </a:fld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B39A0-3EC0-ED33-8D34-DED4F8727101}"/>
              </a:ext>
            </a:extLst>
          </p:cNvPr>
          <p:cNvSpPr/>
          <p:nvPr/>
        </p:nvSpPr>
        <p:spPr>
          <a:xfrm>
            <a:off x="4780264" y="4358639"/>
            <a:ext cx="2631470" cy="8934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00" name="Picture 4" descr="Radiation Photon Svg Png Icon Free Download (#468808) - OnlineWebFonts.COM">
            <a:extLst>
              <a:ext uri="{FF2B5EF4-FFF2-40B4-BE49-F238E27FC236}">
                <a16:creationId xmlns:a16="http://schemas.microsoft.com/office/drawing/2014/main" id="{9C47E1D0-7D69-C1F5-B9F6-E6F9D3BF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6710" y="3533398"/>
            <a:ext cx="842924" cy="7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CE2AE-1579-7EBA-3E74-E9BCF5047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17" r="51714" b="2693"/>
          <a:stretch/>
        </p:blipFill>
        <p:spPr>
          <a:xfrm>
            <a:off x="3464529" y="4303713"/>
            <a:ext cx="2631471" cy="1524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B1288-C840-39E3-1DE7-4DC37F20B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86" t="27317" r="3428" b="2693"/>
          <a:stretch/>
        </p:blipFill>
        <p:spPr>
          <a:xfrm>
            <a:off x="6096000" y="4303713"/>
            <a:ext cx="2631470" cy="15249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B3E799-D1F1-E1B3-8222-C81B60D2C74A}"/>
              </a:ext>
            </a:extLst>
          </p:cNvPr>
          <p:cNvSpPr/>
          <p:nvPr/>
        </p:nvSpPr>
        <p:spPr>
          <a:xfrm>
            <a:off x="6100344" y="4765371"/>
            <a:ext cx="152400" cy="152400"/>
          </a:xfrm>
          <a:prstGeom prst="ellipse">
            <a:avLst/>
          </a:prstGeom>
          <a:solidFill>
            <a:srgbClr val="CE3A9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6AE355-3E79-7185-3F34-86CE507EF55C}"/>
              </a:ext>
            </a:extLst>
          </p:cNvPr>
          <p:cNvSpPr/>
          <p:nvPr/>
        </p:nvSpPr>
        <p:spPr>
          <a:xfrm>
            <a:off x="5869572" y="4757123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1A2F5312-FDCE-79FB-30AF-C4E9C8969387}"/>
              </a:ext>
            </a:extLst>
          </p:cNvPr>
          <p:cNvSpPr/>
          <p:nvPr/>
        </p:nvSpPr>
        <p:spPr>
          <a:xfrm>
            <a:off x="3818339" y="3931310"/>
            <a:ext cx="289367" cy="289367"/>
          </a:xfrm>
          <a:prstGeom prst="plus">
            <a:avLst>
              <a:gd name="adj" fmla="val 3804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66233-AF4D-AF59-5827-BD9662AB59E9}"/>
              </a:ext>
            </a:extLst>
          </p:cNvPr>
          <p:cNvSpPr/>
          <p:nvPr/>
        </p:nvSpPr>
        <p:spPr>
          <a:xfrm>
            <a:off x="7969797" y="4117513"/>
            <a:ext cx="289367" cy="8029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09453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9831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12174 -0.0060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30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11615 -0.0122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7" grpId="1" animBg="1"/>
      <p:bldP spid="8" grpId="0" animBg="1"/>
      <p:bldP spid="8" grpId="1" animBg="1"/>
      <p:bldP spid="9" grpId="1" animBg="1"/>
      <p:bldP spid="10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30F4B-765F-D657-5B00-DE5F07F4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96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476AAD-20B0-A9D9-7DD0-69BD6420045E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Day </a:t>
            </a:r>
            <a:r>
              <a:rPr lang="en-CA"/>
              <a:t>4 Competition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579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15EF-5FB1-BC69-DE5A-3C041621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Competition Outline (subject to change atm)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71C0-0D9B-864F-311B-78D326C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Generate the highest possible voltage you can from the tools you have been given to power your flashlight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You may use any of the tools / concepts we have covered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 points if you manage to incorporate the Joule Thief circuit into your design in a practical manner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You cannot use the function generator or oscilloscope to generate any voltage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0C94-7965-5E90-BF64-3292DAB8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A937E-590D-4E02-BCF7-186B5F40C5A7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17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886E-50B3-618B-5D49-12A597E74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70C0"/>
                </a:solidFill>
              </a:rPr>
              <a:t>Hardware Workshop One</a:t>
            </a:r>
            <a:br>
              <a:rPr lang="en-CA" b="1" dirty="0">
                <a:solidFill>
                  <a:srgbClr val="0070C0"/>
                </a:solidFill>
              </a:rPr>
            </a:br>
            <a:r>
              <a:rPr lang="en-CA" sz="4000" b="1" dirty="0">
                <a:solidFill>
                  <a:srgbClr val="0070C0"/>
                </a:solidFill>
              </a:rPr>
              <a:t>Generating Power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7EA8-CAC0-5AEC-F2AE-8CC02900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008000"/>
                </a:solidFill>
              </a:rPr>
              <a:t>Day 4 End</a:t>
            </a:r>
          </a:p>
        </p:txBody>
      </p:sp>
    </p:spTree>
    <p:extLst>
      <p:ext uri="{BB962C8B-B14F-4D97-AF65-F5344CB8AC3E}">
        <p14:creationId xmlns:p14="http://schemas.microsoft.com/office/powerpoint/2010/main" val="115801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52D1D7462E34398131A7EFAEE518A" ma:contentTypeVersion="13" ma:contentTypeDescription="Create a new document." ma:contentTypeScope="" ma:versionID="325be454d244dbe4c6ea76fb4ca1eef3">
  <xsd:schema xmlns:xsd="http://www.w3.org/2001/XMLSchema" xmlns:xs="http://www.w3.org/2001/XMLSchema" xmlns:p="http://schemas.microsoft.com/office/2006/metadata/properties" xmlns:ns3="9e47b25e-9768-42e1-951c-374d3618918c" xmlns:ns4="656f3e54-c4e9-43ff-82d5-dd1444ca5130" targetNamespace="http://schemas.microsoft.com/office/2006/metadata/properties" ma:root="true" ma:fieldsID="4fddb29ae09d79586e04ec3104317de0" ns3:_="" ns4:_="">
    <xsd:import namespace="9e47b25e-9768-42e1-951c-374d3618918c"/>
    <xsd:import namespace="656f3e54-c4e9-43ff-82d5-dd1444ca51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7b25e-9768-42e1-951c-374d361891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f3e54-c4e9-43ff-82d5-dd1444ca513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A26515-9A6C-4232-A70E-2E8B1041CDC3}">
  <ds:schemaRefs>
    <ds:schemaRef ds:uri="656f3e54-c4e9-43ff-82d5-dd1444ca5130"/>
    <ds:schemaRef ds:uri="9e47b25e-9768-42e1-951c-374d361891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74AB05-2BEA-4A97-9351-590BCECD4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FC8E40-B7D6-43D0-8E04-0A5FA0CE044C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56f3e54-c4e9-43ff-82d5-dd1444ca5130"/>
    <ds:schemaRef ds:uri="http://schemas.microsoft.com/office/infopath/2007/PartnerControls"/>
    <ds:schemaRef ds:uri="9e47b25e-9768-42e1-951c-374d3618918c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10500</TotalTime>
  <Words>2690</Words>
  <Application>Microsoft Office PowerPoint</Application>
  <PresentationFormat>Widescreen</PresentationFormat>
  <Paragraphs>498</Paragraphs>
  <Slides>98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98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Google Sans</vt:lpstr>
      <vt:lpstr>Office Theme</vt:lpstr>
      <vt:lpstr>1_Custom Design</vt:lpstr>
      <vt:lpstr>2_Custom Design</vt:lpstr>
      <vt:lpstr>3_Custom Design</vt:lpstr>
      <vt:lpstr>Custom Design</vt:lpstr>
      <vt:lpstr>Hardware Workshop One Fundamentals</vt:lpstr>
      <vt:lpstr>Motivation</vt:lpstr>
      <vt:lpstr>PowerPoint Presentation</vt:lpstr>
      <vt:lpstr>Hardware Workshop: (4 Day Program)</vt:lpstr>
      <vt:lpstr>Hardware Workshop: (4 Day Program)</vt:lpstr>
      <vt:lpstr>Hardware Workshop: (4 Day Program)</vt:lpstr>
      <vt:lpstr>Hardware Workshop: (4 Day Program)</vt:lpstr>
      <vt:lpstr>Resistor, Capacitor &amp; Inductor</vt:lpstr>
      <vt:lpstr>Free Electron</vt:lpstr>
      <vt:lpstr>Resistor</vt:lpstr>
      <vt:lpstr>Capacitor</vt:lpstr>
      <vt:lpstr>Inductor</vt:lpstr>
      <vt:lpstr>Series and Parallel Connections</vt:lpstr>
      <vt:lpstr>Digital Multi-Meter (DMM) &amp; Breadboard </vt:lpstr>
      <vt:lpstr>DMM</vt:lpstr>
      <vt:lpstr>DMM</vt:lpstr>
      <vt:lpstr>DMM</vt:lpstr>
      <vt:lpstr>PowerPoint Presentation</vt:lpstr>
      <vt:lpstr>A1: Breadboard Connections</vt:lpstr>
      <vt:lpstr>A1: Breadboard Connections</vt:lpstr>
      <vt:lpstr>A1: Breadboard Connections</vt:lpstr>
      <vt:lpstr>New</vt:lpstr>
      <vt:lpstr>Soldering</vt:lpstr>
      <vt:lpstr>Soldering Iron</vt:lpstr>
      <vt:lpstr>Soldering Station: Safety</vt:lpstr>
      <vt:lpstr>Soldering Station: Clean tip </vt:lpstr>
      <vt:lpstr>Soldering: The Process </vt:lpstr>
      <vt:lpstr>A2: Soldering Practice </vt:lpstr>
      <vt:lpstr>PowerPoint Presentation</vt:lpstr>
      <vt:lpstr>Function Generator</vt:lpstr>
      <vt:lpstr>Function Generator</vt:lpstr>
      <vt:lpstr>PowerPoint Presentation</vt:lpstr>
      <vt:lpstr>Oscilloscope: Usage</vt:lpstr>
      <vt:lpstr>Oscilloscope: Probes</vt:lpstr>
      <vt:lpstr>Oscilloscope: Adjusting</vt:lpstr>
      <vt:lpstr>Oscilloscope: Built-in Function Generator</vt:lpstr>
      <vt:lpstr>PowerPoint Presentation</vt:lpstr>
      <vt:lpstr>A3: Voltage Divider</vt:lpstr>
      <vt:lpstr>Hardware Workshop One Fundamentals</vt:lpstr>
      <vt:lpstr>Hardware Workshop One Diodes, Transistors and OpAmps</vt:lpstr>
      <vt:lpstr>Diode</vt:lpstr>
      <vt:lpstr>Semiconductor</vt:lpstr>
      <vt:lpstr>Semiconductor: PN Junction</vt:lpstr>
      <vt:lpstr>Diode</vt:lpstr>
      <vt:lpstr>LED (Light Emitting Diode) </vt:lpstr>
      <vt:lpstr>A4: Testing Diodes by DMM</vt:lpstr>
      <vt:lpstr>PowerPoint Presentation</vt:lpstr>
      <vt:lpstr>PowerPoint Presentation</vt:lpstr>
      <vt:lpstr>PowerPoint Presentation</vt:lpstr>
      <vt:lpstr>Transistor</vt:lpstr>
      <vt:lpstr>Transistor </vt:lpstr>
      <vt:lpstr>Transistor (BJT) </vt:lpstr>
      <vt:lpstr>PowerPoint Presentation</vt:lpstr>
      <vt:lpstr>PowerPoint Presentation</vt:lpstr>
      <vt:lpstr>A6: Astable Multivibrator</vt:lpstr>
      <vt:lpstr>A6: Astable Multivibrator</vt:lpstr>
      <vt:lpstr>A6: Astable Multivibrator</vt:lpstr>
      <vt:lpstr>A6: Astable Multivibrator with LED Output (SWAP WITH LIVE DEMO)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Workshop One Diodes, Transistors and OpAmps</vt:lpstr>
      <vt:lpstr>Hardware Workshop One Motor Control and Light Sensors</vt:lpstr>
      <vt:lpstr>DC Motors</vt:lpstr>
      <vt:lpstr>Modelling DC Motors</vt:lpstr>
      <vt:lpstr>Modelling DC Motors</vt:lpstr>
      <vt:lpstr>Modelling DC Motors: Important Attributes</vt:lpstr>
      <vt:lpstr>Pulse Width Modulation (PWM)</vt:lpstr>
      <vt:lpstr>A9: Play with PWM and Motors</vt:lpstr>
      <vt:lpstr>H-Bridge</vt:lpstr>
      <vt:lpstr>So Far, Only One Direction</vt:lpstr>
      <vt:lpstr>Modelling DC Motors</vt:lpstr>
      <vt:lpstr>Flyback Diodes</vt:lpstr>
      <vt:lpstr>A10: Build a Winch</vt:lpstr>
      <vt:lpstr>A11: Build a Better Winch</vt:lpstr>
      <vt:lpstr>Light / Colour Detector</vt:lpstr>
      <vt:lpstr>Variable Resistors: Potentiometers</vt:lpstr>
      <vt:lpstr>Variable Resistors: Photoresistors</vt:lpstr>
      <vt:lpstr>Photoconductive Effect</vt:lpstr>
      <vt:lpstr>A12: Build a Phototransistor to Detect Colour</vt:lpstr>
      <vt:lpstr>Hardware Workshop One Motor Control and Light Sensors</vt:lpstr>
      <vt:lpstr>Hardware Workshop One Generating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A14: Joule Thief</vt:lpstr>
      <vt:lpstr>PowerPoint Presentation</vt:lpstr>
      <vt:lpstr>Hand Crank: Mechanical Energy</vt:lpstr>
      <vt:lpstr>Solar Panels: Solar Energy</vt:lpstr>
      <vt:lpstr>PowerPoint Presentation</vt:lpstr>
      <vt:lpstr>Competition Outline (subject to change atm)</vt:lpstr>
      <vt:lpstr>Hardware Workshop One Generating 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Workshop</dc:title>
  <dc:creator>Zizhen Ji</dc:creator>
  <cp:lastModifiedBy>Nicholas Andre Mutlak</cp:lastModifiedBy>
  <cp:revision>77</cp:revision>
  <cp:lastPrinted>2022-07-07T12:27:15Z</cp:lastPrinted>
  <dcterms:created xsi:type="dcterms:W3CDTF">2022-05-26T13:57:55Z</dcterms:created>
  <dcterms:modified xsi:type="dcterms:W3CDTF">2023-06-02T14:42:27Z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0x010100B8C52D1D7462E34398131A7EFAEE518A</vt:lpwstr>
  </property>
</Properties>
</file>